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50" r:id="rId2"/>
  </p:sldMasterIdLst>
  <p:handoutMasterIdLst>
    <p:handoutMasterId r:id="rId54"/>
  </p:handoutMasterIdLst>
  <p:sldIdLst>
    <p:sldId id="323" r:id="rId3"/>
    <p:sldId id="257" r:id="rId4"/>
    <p:sldId id="31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2" r:id="rId25"/>
    <p:sldId id="283" r:id="rId26"/>
    <p:sldId id="314" r:id="rId27"/>
    <p:sldId id="285" r:id="rId28"/>
    <p:sldId id="286" r:id="rId29"/>
    <p:sldId id="279" r:id="rId30"/>
    <p:sldId id="280" r:id="rId31"/>
    <p:sldId id="324" r:id="rId32"/>
    <p:sldId id="317" r:id="rId33"/>
    <p:sldId id="318" r:id="rId34"/>
    <p:sldId id="325" r:id="rId35"/>
    <p:sldId id="319" r:id="rId36"/>
    <p:sldId id="316" r:id="rId37"/>
    <p:sldId id="310" r:id="rId38"/>
    <p:sldId id="287" r:id="rId39"/>
    <p:sldId id="288" r:id="rId40"/>
    <p:sldId id="289" r:id="rId41"/>
    <p:sldId id="290" r:id="rId42"/>
    <p:sldId id="291" r:id="rId43"/>
    <p:sldId id="294" r:id="rId44"/>
    <p:sldId id="296" r:id="rId45"/>
    <p:sldId id="297" r:id="rId46"/>
    <p:sldId id="299" r:id="rId47"/>
    <p:sldId id="298" r:id="rId48"/>
    <p:sldId id="295" r:id="rId49"/>
    <p:sldId id="327" r:id="rId50"/>
    <p:sldId id="300" r:id="rId51"/>
    <p:sldId id="320" r:id="rId52"/>
    <p:sldId id="328" r:id="rId5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E6EFFE"/>
    <a:srgbClr val="FF6699"/>
    <a:srgbClr val="99CCFF"/>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9" autoAdjust="0"/>
    <p:restoredTop sz="94660" autoAdjust="0"/>
  </p:normalViewPr>
  <p:slideViewPr>
    <p:cSldViewPr>
      <p:cViewPr varScale="1">
        <p:scale>
          <a:sx n="64" d="100"/>
          <a:sy n="64" d="100"/>
        </p:scale>
        <p:origin x="110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9051162F-BAE6-4A57-950D-4AB1E1ED486B}" type="datetimeFigureOut">
              <a:rPr lang="en-US"/>
              <a:pPr>
                <a:defRPr/>
              </a:pPr>
              <a:t>2/10/2016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3CDE9B5C-0549-44FF-A8AC-21146F7D06CA}" type="slidenum">
              <a:rPr lang="en-US"/>
              <a:pPr>
                <a:defRPr/>
              </a:pPr>
              <a:t>‹#›</a:t>
            </a:fld>
            <a:endParaRPr lang="en-US"/>
          </a:p>
        </p:txBody>
      </p:sp>
    </p:spTree>
    <p:extLst>
      <p:ext uri="{BB962C8B-B14F-4D97-AF65-F5344CB8AC3E}">
        <p14:creationId xmlns:p14="http://schemas.microsoft.com/office/powerpoint/2010/main" val="26100036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4FE59EE-432B-418B-824D-9E237B888BA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D215A02-6969-4345-AA43-1038F6F5716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F8F0B53-4391-4061-B614-57ADB1E5C344}"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283A6AE6-C204-4C74-875C-3B1827C13E8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A11C10DD-9E9C-4D34-86EE-C84347311F78}"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267A36E4-E280-498B-9757-977D7564D505}"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49B6E452-024F-4A55-B8A5-B3BB104A7341}"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p:txBody>
          <a:bodyPr/>
          <a:lstStyle>
            <a:lvl1pPr>
              <a:defRPr/>
            </a:lvl1pPr>
          </a:lstStyle>
          <a:p>
            <a:pPr>
              <a:defRPr/>
            </a:pPr>
            <a:endParaRPr lang="en-US"/>
          </a:p>
        </p:txBody>
      </p:sp>
      <p:sp>
        <p:nvSpPr>
          <p:cNvPr id="8" name="Rectangle 3"/>
          <p:cNvSpPr>
            <a:spLocks noGrp="1" noChangeArrowheads="1"/>
          </p:cNvSpPr>
          <p:nvPr>
            <p:ph type="sldNum" sz="quarter" idx="11"/>
          </p:nvPr>
        </p:nvSpPr>
        <p:spPr/>
        <p:txBody>
          <a:bodyPr/>
          <a:lstStyle>
            <a:lvl1pPr>
              <a:defRPr/>
            </a:lvl1pPr>
          </a:lstStyle>
          <a:p>
            <a:pPr>
              <a:defRPr/>
            </a:pPr>
            <a:fld id="{F6376F80-9874-4E13-9EBC-E39FB6E5D5B5}" type="slidenum">
              <a:rPr lang="en-US"/>
              <a:pPr>
                <a:defRPr/>
              </a:pPr>
              <a:t>‹#›</a:t>
            </a:fld>
            <a:endParaRPr lang="en-US"/>
          </a:p>
        </p:txBody>
      </p:sp>
      <p:sp>
        <p:nvSpPr>
          <p:cNvPr id="9"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Rectangle 3"/>
          <p:cNvSpPr>
            <a:spLocks noGrp="1" noChangeArrowheads="1"/>
          </p:cNvSpPr>
          <p:nvPr>
            <p:ph type="sldNum" sz="quarter" idx="11"/>
          </p:nvPr>
        </p:nvSpPr>
        <p:spPr/>
        <p:txBody>
          <a:bodyPr/>
          <a:lstStyle>
            <a:lvl1pPr>
              <a:defRPr/>
            </a:lvl1pPr>
          </a:lstStyle>
          <a:p>
            <a:pPr>
              <a:defRPr/>
            </a:pPr>
            <a:fld id="{613F4A96-62A9-4E92-9CE0-2F9A0973C3EA}" type="slidenum">
              <a:rPr lang="en-US"/>
              <a:pPr>
                <a:defRPr/>
              </a:pPr>
              <a:t>‹#›</a:t>
            </a:fld>
            <a:endParaRPr lang="en-US"/>
          </a:p>
        </p:txBody>
      </p:sp>
      <p:sp>
        <p:nvSpPr>
          <p:cNvPr id="5"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p:txBody>
          <a:bodyPr/>
          <a:lstStyle>
            <a:lvl1pPr>
              <a:defRPr/>
            </a:lvl1pPr>
          </a:lstStyle>
          <a:p>
            <a:pPr>
              <a:defRPr/>
            </a:pPr>
            <a:fld id="{90A14DB9-E935-4B72-B220-BB20838E5088}" type="slidenum">
              <a:rPr lang="en-US"/>
              <a:pPr>
                <a:defRPr/>
              </a:pPr>
              <a:t>‹#›</a:t>
            </a:fld>
            <a:endParaRPr lang="en-US"/>
          </a:p>
        </p:txBody>
      </p:sp>
      <p:sp>
        <p:nvSpPr>
          <p:cNvPr id="4"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9178331F-AA21-4DE3-9551-F0CFF87472D8}"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3031583-6A1A-41DF-A2CA-3CAFEF1D2E81}"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44F7482B-1F21-4DF7-823E-E31FBA31823E}" type="slidenum">
              <a:rPr lang="en-US"/>
              <a:pPr>
                <a:defRPr/>
              </a:pPr>
              <a:t>‹#›</a:t>
            </a:fld>
            <a:endParaRPr lang="en-US"/>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02B5AA7A-5554-4DAE-AA36-E73E51091A2A}"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0AB4EFA0-8344-40DA-85F1-65B19E36DE1D}" type="slidenum">
              <a:rPr lang="en-US"/>
              <a:pPr>
                <a:defRPr/>
              </a:pPr>
              <a:t>‹#›</a:t>
            </a:fld>
            <a:endParaRPr lang="en-US"/>
          </a:p>
        </p:txBody>
      </p:sp>
      <p:sp>
        <p:nvSpPr>
          <p:cNvPr id="6"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D1493DF-935F-4064-A694-942C7093719C}"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CA80D03-491E-48D5-8CDB-47EECD45C99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B5B97B6-2324-4267-BF49-6D4D1CF1AEA9}"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EE04807D-B1F2-42C1-AEE7-7189E64E05E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45834257-49C1-4E87-BA18-B6795D5FEF59}"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0550B49-CB44-4093-96F7-5295A868A225}"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FDB997A-D640-4210-A967-A40238D63871}"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AE79F9A-879A-4E2B-A76F-DAC624CDBAC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FF2684E-974B-43E3-81B0-582B612674EE}" type="slidenum">
              <a:rPr lang="en-US"/>
              <a:pPr>
                <a:defRPr/>
              </a:pPr>
              <a:t>‹#›</a:t>
            </a:fld>
            <a:endParaRPr lang="en-US"/>
          </a:p>
        </p:txBody>
      </p:sp>
      <p:grpSp>
        <p:nvGrpSpPr>
          <p:cNvPr id="4100" name="Group 4"/>
          <p:cNvGrpSpPr>
            <a:grpSpLocks/>
          </p:cNvGrpSpPr>
          <p:nvPr/>
        </p:nvGrpSpPr>
        <p:grpSpPr bwMode="auto">
          <a:xfrm>
            <a:off x="0" y="0"/>
            <a:ext cx="9140825" cy="6850063"/>
            <a:chOff x="0" y="0"/>
            <a:chExt cx="5758" cy="4315"/>
          </a:xfrm>
        </p:grpSpPr>
        <p:grpSp>
          <p:nvGrpSpPr>
            <p:cNvPr id="4104"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6111" y="419100"/>
            <a:ext cx="5951779" cy="6019800"/>
          </a:xfrm>
        </p:spPr>
      </p:pic>
    </p:spTree>
    <p:extLst>
      <p:ext uri="{BB962C8B-B14F-4D97-AF65-F5344CB8AC3E}">
        <p14:creationId xmlns:p14="http://schemas.microsoft.com/office/powerpoint/2010/main" val="4222504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Listening and Answering Skills</a:t>
            </a:r>
          </a:p>
        </p:txBody>
      </p:sp>
      <p:sp>
        <p:nvSpPr>
          <p:cNvPr id="15363"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smtClean="0">
                <a:latin typeface="Times New Roman" pitchFamily="18" charset="0"/>
              </a:rPr>
              <a:t>The purpose of the interview is </a:t>
            </a:r>
            <a:r>
              <a:rPr lang="en-US" i="1" dirty="0" smtClean="0">
                <a:latin typeface="Times New Roman" pitchFamily="18" charset="0"/>
              </a:rPr>
              <a:t>not only</a:t>
            </a:r>
            <a:r>
              <a:rPr lang="en-US" dirty="0" smtClean="0">
                <a:latin typeface="Times New Roman" pitchFamily="18" charset="0"/>
              </a:rPr>
              <a:t> to teach students how to present themselves in a positive manner, </a:t>
            </a:r>
            <a:r>
              <a:rPr lang="en-US" i="1" dirty="0" smtClean="0">
                <a:latin typeface="Times New Roman" pitchFamily="18" charset="0"/>
              </a:rPr>
              <a:t>but also</a:t>
            </a:r>
            <a:r>
              <a:rPr lang="en-US" dirty="0" smtClean="0">
                <a:latin typeface="Times New Roman" pitchFamily="18" charset="0"/>
              </a:rPr>
              <a:t> to hone their listening and communication skills.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5362"/>
                                        </p:tgtEl>
                                        <p:attrNameLst>
                                          <p:attrName>style.visibility</p:attrName>
                                        </p:attrNameLst>
                                      </p:cBhvr>
                                      <p:to>
                                        <p:strVal val="visible"/>
                                      </p:to>
                                    </p:set>
                                    <p:animEffect transition="in" filter="fade">
                                      <p:cBhvr>
                                        <p:cTn id="7" dur="1000">
                                          <p:stCondLst>
                                            <p:cond delay="0"/>
                                          </p:stCondLst>
                                        </p:cTn>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500">
                                          <p:stCondLst>
                                            <p:cond delay="0"/>
                                          </p:stCondLst>
                                        </p:cTn>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Criteria</a:t>
            </a:r>
          </a:p>
        </p:txBody>
      </p:sp>
      <p:sp>
        <p:nvSpPr>
          <p:cNvPr id="16387" name="Rectangle 3"/>
          <p:cNvSpPr>
            <a:spLocks noGrp="1" noChangeArrowheads="1"/>
          </p:cNvSpPr>
          <p:nvPr>
            <p:ph type="body" idx="1"/>
          </p:nvPr>
        </p:nvSpPr>
        <p:spPr>
          <a:xfrm>
            <a:off x="381000" y="1417637"/>
            <a:ext cx="8534400" cy="4525963"/>
          </a:xfrm>
        </p:spPr>
        <p:txBody>
          <a:bodyPr/>
          <a:lstStyle/>
          <a:p>
            <a:pPr marL="609600" indent="-609600" eaLnBrk="1" hangingPunct="1">
              <a:buFont typeface="Wingdings" pitchFamily="2" charset="2"/>
              <a:buNone/>
              <a:defRPr/>
            </a:pPr>
            <a:r>
              <a:rPr lang="en-US" dirty="0" smtClean="0">
                <a:latin typeface="Times New Roman" pitchFamily="18" charset="0"/>
              </a:rPr>
              <a:t>   The students will be judged on their ability to:</a:t>
            </a:r>
          </a:p>
          <a:p>
            <a:pPr marL="609600" indent="-609600" eaLnBrk="1" hangingPunct="1">
              <a:buFont typeface="Wingdings" pitchFamily="2" charset="2"/>
              <a:buNone/>
              <a:defRPr/>
            </a:pPr>
            <a:endParaRPr lang="en-US" sz="2800" dirty="0" smtClean="0">
              <a:latin typeface="Times New Roman" pitchFamily="18" charset="0"/>
            </a:endParaRPr>
          </a:p>
          <a:p>
            <a:pPr marL="514350" indent="-514350" eaLnBrk="1" hangingPunct="1">
              <a:buClr>
                <a:schemeClr val="tx1"/>
              </a:buClr>
              <a:buSzPct val="100000"/>
              <a:buFont typeface="+mj-lt"/>
              <a:buAutoNum type="arabicPeriod"/>
              <a:defRPr/>
            </a:pPr>
            <a:r>
              <a:rPr lang="en-US" dirty="0" smtClean="0">
                <a:latin typeface="Times New Roman" pitchFamily="18" charset="0"/>
              </a:rPr>
              <a:t>Present ideas and responses that are appropriate to the setting and to the questions asked</a:t>
            </a:r>
          </a:p>
          <a:p>
            <a:pPr marL="609600" indent="-609600" eaLnBrk="1" hangingPunct="1">
              <a:defRPr/>
            </a:pPr>
            <a:endParaRPr lang="en-US" dirty="0" smtClean="0">
              <a:latin typeface="Times New Roman" pitchFamily="18" charset="0"/>
            </a:endParaRPr>
          </a:p>
          <a:p>
            <a:pPr marL="609600" indent="-609600" eaLnBrk="1" hangingPunct="1">
              <a:defRPr/>
            </a:pPr>
            <a:endParaRPr lang="en-US"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Criteria</a:t>
            </a:r>
          </a:p>
        </p:txBody>
      </p:sp>
      <p:sp>
        <p:nvSpPr>
          <p:cNvPr id="17411" name="Rectangle 3"/>
          <p:cNvSpPr>
            <a:spLocks noGrp="1" noChangeArrowheads="1"/>
          </p:cNvSpPr>
          <p:nvPr>
            <p:ph type="body" idx="1"/>
          </p:nvPr>
        </p:nvSpPr>
        <p:spPr>
          <a:xfrm>
            <a:off x="457200" y="1600200"/>
            <a:ext cx="8382000" cy="4525963"/>
          </a:xfrm>
        </p:spPr>
        <p:txBody>
          <a:bodyPr/>
          <a:lstStyle/>
          <a:p>
            <a:pPr marL="514350" indent="-514350" eaLnBrk="1" hangingPunct="1">
              <a:buClr>
                <a:schemeClr val="tx1"/>
              </a:buClr>
              <a:buSzPct val="100000"/>
              <a:buFont typeface="+mj-lt"/>
              <a:buAutoNum type="arabicPeriod" startAt="2"/>
              <a:defRPr/>
            </a:pPr>
            <a:r>
              <a:rPr lang="en-US" dirty="0" smtClean="0">
                <a:latin typeface="Times New Roman" pitchFamily="18" charset="0"/>
              </a:rPr>
              <a:t>Listen to the comments and inquiries of the interviewers and respond with elaborate and interesting detail and vivid impressions while avoiding repetition</a:t>
            </a:r>
          </a:p>
          <a:p>
            <a:pPr marL="609600" indent="-609600" eaLnBrk="1" hangingPunct="1">
              <a:defRPr/>
            </a:pPr>
            <a:endParaRPr lang="en-US"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ssolve">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dissolve">
                                      <p:cBhvr>
                                        <p:cTn id="12"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Criteria</a:t>
            </a:r>
          </a:p>
        </p:txBody>
      </p:sp>
      <p:sp>
        <p:nvSpPr>
          <p:cNvPr id="18435" name="Rectangle 3"/>
          <p:cNvSpPr>
            <a:spLocks noGrp="1" noChangeArrowheads="1"/>
          </p:cNvSpPr>
          <p:nvPr>
            <p:ph type="body" idx="1"/>
          </p:nvPr>
        </p:nvSpPr>
        <p:spPr/>
        <p:txBody>
          <a:bodyPr/>
          <a:lstStyle/>
          <a:p>
            <a:pPr marL="609600" indent="-609600" eaLnBrk="1" hangingPunct="1">
              <a:buClr>
                <a:schemeClr val="tx1"/>
              </a:buClr>
              <a:buSzPct val="100000"/>
              <a:buFont typeface="+mj-lt"/>
              <a:buAutoNum type="arabicPeriod" startAt="3"/>
              <a:defRPr/>
            </a:pPr>
            <a:r>
              <a:rPr lang="en-US" dirty="0" smtClean="0">
                <a:latin typeface="Times New Roman" pitchFamily="18" charset="0"/>
              </a:rPr>
              <a:t>Establish and maintain rapport with members of the interview judging team through voice, gestures and attitudinal posture</a:t>
            </a:r>
          </a:p>
          <a:p>
            <a:pPr marL="0" indent="0" eaLnBrk="1" hangingPunct="1">
              <a:buNone/>
              <a:defRPr/>
            </a:pPr>
            <a:endParaRPr lang="en-US"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dissolve">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Criteria</a:t>
            </a:r>
          </a:p>
        </p:txBody>
      </p:sp>
      <p:sp>
        <p:nvSpPr>
          <p:cNvPr id="19459" name="Rectangle 3"/>
          <p:cNvSpPr>
            <a:spLocks noGrp="1" noChangeArrowheads="1"/>
          </p:cNvSpPr>
          <p:nvPr>
            <p:ph type="body" idx="1"/>
          </p:nvPr>
        </p:nvSpPr>
        <p:spPr/>
        <p:txBody>
          <a:bodyPr/>
          <a:lstStyle/>
          <a:p>
            <a:pPr marL="609600" indent="-609600" eaLnBrk="1" hangingPunct="1">
              <a:buClr>
                <a:schemeClr val="tx1"/>
              </a:buClr>
              <a:buSzPct val="100000"/>
              <a:buFont typeface="+mj-lt"/>
              <a:buAutoNum type="arabicPeriod" startAt="4"/>
              <a:defRPr/>
            </a:pPr>
            <a:r>
              <a:rPr lang="en-US" dirty="0" smtClean="0">
                <a:latin typeface="Times New Roman" pitchFamily="18" charset="0"/>
              </a:rPr>
              <a:t>Use voice, vocabulary and language structures appropriate to informal oral communication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dissolve">
                                      <p:cBhvr>
                                        <p:cTn id="12"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Goal of Interview</a:t>
            </a:r>
          </a:p>
        </p:txBody>
      </p:sp>
      <p:sp>
        <p:nvSpPr>
          <p:cNvPr id="20483"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smtClean="0">
                <a:latin typeface="Times New Roman" pitchFamily="18" charset="0"/>
              </a:rPr>
              <a:t>The goal of the interview event is to provide a setting that is conducive to the decathlete presenting himself/herself to the best of his/her ability. Remember, the students may be a little nervous and apprehensive. Put them at ease and make them feel comfortable as soon as possible.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Effect transition="in" filter="fade">
                                      <p:cBhvr>
                                        <p:cTn id="9" dur="500"/>
                                        <p:tgtEl>
                                          <p:spTgt spid="2048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1000">
                                          <p:stCondLst>
                                            <p:cond delay="0"/>
                                          </p:stCondLst>
                                        </p:cTn>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1507" name="Rectangle 3"/>
          <p:cNvSpPr>
            <a:spLocks noGrp="1" noChangeArrowheads="1"/>
          </p:cNvSpPr>
          <p:nvPr>
            <p:ph type="body" idx="1"/>
          </p:nvPr>
        </p:nvSpPr>
        <p:spPr/>
        <p:txBody>
          <a:bodyPr/>
          <a:lstStyle/>
          <a:p>
            <a:pPr eaLnBrk="1" hangingPunct="1">
              <a:buFont typeface="Wingdings" pitchFamily="2" charset="2"/>
              <a:buNone/>
              <a:defRPr/>
            </a:pPr>
            <a:r>
              <a:rPr lang="en-US" dirty="0" smtClean="0">
                <a:effectLst>
                  <a:outerShdw blurRad="38100" dist="38100" dir="2700000" algn="tl">
                    <a:srgbClr val="000000">
                      <a:alpha val="43137"/>
                    </a:srgbClr>
                  </a:outerShdw>
                </a:effectLst>
                <a:latin typeface="Times New Roman" pitchFamily="18" charset="0"/>
              </a:rPr>
              <a:t>Interview Judge’s Responsibilities are to:</a:t>
            </a:r>
          </a:p>
          <a:p>
            <a:pPr eaLnBrk="1" hangingPunct="1">
              <a:defRPr/>
            </a:pPr>
            <a:r>
              <a:rPr lang="en-US" dirty="0">
                <a:latin typeface="Times New Roman" pitchFamily="18" charset="0"/>
              </a:rPr>
              <a:t>C</a:t>
            </a:r>
            <a:r>
              <a:rPr lang="en-US" dirty="0" smtClean="0">
                <a:latin typeface="Times New Roman" pitchFamily="18" charset="0"/>
              </a:rPr>
              <a:t>onduct objective, consistent and uniform interviews</a:t>
            </a:r>
          </a:p>
          <a:p>
            <a:pPr eaLnBrk="1" hangingPunct="1">
              <a:defRPr/>
            </a:pPr>
            <a:r>
              <a:rPr lang="en-US" dirty="0">
                <a:latin typeface="Times New Roman" pitchFamily="18" charset="0"/>
              </a:rPr>
              <a:t>C</a:t>
            </a:r>
            <a:r>
              <a:rPr lang="en-US" dirty="0" smtClean="0">
                <a:latin typeface="Times New Roman" pitchFamily="18" charset="0"/>
              </a:rPr>
              <a:t>reate an interview atmosphere that is positive and relaxed and gives the student the opportunity to respond to the best of his/her ability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150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2531" name="Rectangle 3"/>
          <p:cNvSpPr>
            <a:spLocks noGrp="1" noChangeArrowheads="1"/>
          </p:cNvSpPr>
          <p:nvPr>
            <p:ph type="body" idx="1"/>
          </p:nvPr>
        </p:nvSpPr>
        <p:spPr/>
        <p:txBody>
          <a:bodyPr/>
          <a:lstStyle/>
          <a:p>
            <a:pPr eaLnBrk="1" hangingPunct="1">
              <a:defRPr/>
            </a:pPr>
            <a:r>
              <a:rPr lang="en-US" dirty="0">
                <a:latin typeface="Times New Roman" pitchFamily="18" charset="0"/>
              </a:rPr>
              <a:t>B</a:t>
            </a:r>
            <a:r>
              <a:rPr lang="en-US" dirty="0" smtClean="0">
                <a:latin typeface="Times New Roman" pitchFamily="18" charset="0"/>
              </a:rPr>
              <a:t>e personable, attentive and responsive to students’ comments</a:t>
            </a:r>
            <a:r>
              <a:rPr lang="en-US" dirty="0">
                <a:latin typeface="Times New Roman" pitchFamily="18" charset="0"/>
              </a:rPr>
              <a:t>.</a:t>
            </a:r>
            <a:endParaRPr lang="en-US" dirty="0" smtClean="0">
              <a:latin typeface="Times New Roman" pitchFamily="18" charset="0"/>
            </a:endParaRPr>
          </a:p>
          <a:p>
            <a:pPr eaLnBrk="1" hangingPunct="1">
              <a:defRPr/>
            </a:pPr>
            <a:r>
              <a:rPr lang="en-US" dirty="0">
                <a:latin typeface="Times New Roman" pitchFamily="18" charset="0"/>
              </a:rPr>
              <a:t>A</a:t>
            </a:r>
            <a:r>
              <a:rPr lang="en-US" dirty="0" smtClean="0">
                <a:latin typeface="Times New Roman" pitchFamily="18" charset="0"/>
              </a:rPr>
              <a:t>void controversy in the interview. Do not argue, interrupt or display authority that will put the student on the defensive. </a:t>
            </a:r>
            <a:r>
              <a:rPr lang="en-US" dirty="0" smtClean="0">
                <a:solidFill>
                  <a:schemeClr val="hlink"/>
                </a:solidFill>
                <a:latin typeface="Times New Roman" pitchFamily="18" charset="0"/>
              </a:rPr>
              <a:t>Do not be confrontational or argum</a:t>
            </a:r>
            <a:r>
              <a:rPr lang="en-US" dirty="0" smtClean="0">
                <a:solidFill>
                  <a:srgbClr val="FFCC00"/>
                </a:solidFill>
                <a:latin typeface="Times New Roman" pitchFamily="18" charset="0"/>
              </a:rPr>
              <a:t>e</a:t>
            </a:r>
            <a:r>
              <a:rPr lang="en-US" dirty="0" smtClean="0">
                <a:solidFill>
                  <a:schemeClr val="hlink"/>
                </a:solidFill>
                <a:latin typeface="Times New Roman" pitchFamily="18" charset="0"/>
              </a:rPr>
              <a:t>ntative.</a:t>
            </a:r>
          </a:p>
          <a:p>
            <a:pPr eaLnBrk="1" hangingPunct="1">
              <a:defRPr/>
            </a:pPr>
            <a:endParaRPr lang="en-US" dirty="0" smtClean="0">
              <a:solidFill>
                <a:schemeClr val="hlink"/>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253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3555" name="Rectangle 3"/>
          <p:cNvSpPr>
            <a:spLocks noGrp="1" noChangeArrowheads="1"/>
          </p:cNvSpPr>
          <p:nvPr>
            <p:ph type="body" idx="1"/>
          </p:nvPr>
        </p:nvSpPr>
        <p:spPr/>
        <p:txBody>
          <a:bodyPr/>
          <a:lstStyle/>
          <a:p>
            <a:pPr eaLnBrk="1" hangingPunct="1">
              <a:defRPr/>
            </a:pPr>
            <a:r>
              <a:rPr lang="en-US" dirty="0">
                <a:latin typeface="Times New Roman" pitchFamily="18" charset="0"/>
              </a:rPr>
              <a:t>B</a:t>
            </a:r>
            <a:r>
              <a:rPr lang="en-US" dirty="0" smtClean="0">
                <a:latin typeface="Times New Roman" pitchFamily="18" charset="0"/>
              </a:rPr>
              <a:t>e an active listener. </a:t>
            </a:r>
            <a:r>
              <a:rPr lang="en-US" dirty="0">
                <a:latin typeface="Times New Roman" pitchFamily="18" charset="0"/>
              </a:rPr>
              <a:t>L</a:t>
            </a:r>
            <a:r>
              <a:rPr lang="en-US" dirty="0" smtClean="0">
                <a:latin typeface="Times New Roman" pitchFamily="18" charset="0"/>
              </a:rPr>
              <a:t>isten not only to what is being said, but observe </a:t>
            </a:r>
            <a:r>
              <a:rPr lang="en-US" i="1" dirty="0" smtClean="0">
                <a:latin typeface="Times New Roman" pitchFamily="18" charset="0"/>
              </a:rPr>
              <a:t>how</a:t>
            </a:r>
            <a:r>
              <a:rPr lang="en-US" b="1" dirty="0" smtClean="0">
                <a:latin typeface="Times New Roman" pitchFamily="18" charset="0"/>
              </a:rPr>
              <a:t> </a:t>
            </a:r>
            <a:r>
              <a:rPr lang="en-US" dirty="0" smtClean="0">
                <a:latin typeface="Times New Roman" pitchFamily="18" charset="0"/>
              </a:rPr>
              <a:t>it is said. For example: tone of voice, vocabulary selected, facial expressions, gestures, etc.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55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4579" name="Rectangle 3"/>
          <p:cNvSpPr>
            <a:spLocks noGrp="1" noChangeArrowheads="1"/>
          </p:cNvSpPr>
          <p:nvPr>
            <p:ph type="body" idx="1"/>
          </p:nvPr>
        </p:nvSpPr>
        <p:spPr/>
        <p:txBody>
          <a:bodyPr/>
          <a:lstStyle/>
          <a:p>
            <a:pPr eaLnBrk="1" hangingPunct="1">
              <a:defRPr/>
            </a:pPr>
            <a:r>
              <a:rPr lang="en-US" dirty="0">
                <a:latin typeface="Times New Roman" pitchFamily="18" charset="0"/>
              </a:rPr>
              <a:t>R</a:t>
            </a:r>
            <a:r>
              <a:rPr lang="en-US" dirty="0" smtClean="0">
                <a:latin typeface="Times New Roman" pitchFamily="18" charset="0"/>
              </a:rPr>
              <a:t>efrain from asking any questions regarding race, creed, ethnic groups, national origin/ancestry, political beliefs or affiliations, and any question that can be so construed.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457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457200" y="274638"/>
            <a:ext cx="8229600" cy="944562"/>
          </a:xfrm>
        </p:spPr>
        <p:txBody>
          <a:bodyPr/>
          <a:lstStyle/>
          <a:p>
            <a:pPr eaLnBrk="1" hangingPunct="1">
              <a:defRPr/>
            </a:pPr>
            <a:r>
              <a:rPr lang="en-US" sz="4000" dirty="0" smtClean="0">
                <a:latin typeface="Times New Roman"/>
                <a:cs typeface="Times New Roman"/>
              </a:rPr>
              <a:t>Welcome</a:t>
            </a:r>
          </a:p>
        </p:txBody>
      </p:sp>
      <p:sp>
        <p:nvSpPr>
          <p:cNvPr id="8195" name="Rectangle 3"/>
          <p:cNvSpPr>
            <a:spLocks noGrp="1" noChangeArrowheads="1"/>
          </p:cNvSpPr>
          <p:nvPr>
            <p:ph type="body" idx="1"/>
          </p:nvPr>
        </p:nvSpPr>
        <p:spPr>
          <a:xfrm>
            <a:off x="914400" y="1295400"/>
            <a:ext cx="7467600" cy="5181600"/>
          </a:xfrm>
        </p:spPr>
        <p:txBody>
          <a:bodyPr/>
          <a:lstStyle/>
          <a:p>
            <a:pPr marL="0" indent="0" eaLnBrk="1" hangingPunct="1">
              <a:spcBef>
                <a:spcPts val="0"/>
              </a:spcBef>
              <a:buNone/>
              <a:defRPr/>
            </a:pPr>
            <a:r>
              <a:rPr lang="en-US" i="1" dirty="0" smtClean="0">
                <a:latin typeface="Times New Roman"/>
                <a:cs typeface="Times New Roman"/>
              </a:rPr>
              <a:t>Welcome to the United States Academic Decathlon</a:t>
            </a:r>
            <a:r>
              <a:rPr lang="en-US" i="1" baseline="30000" dirty="0" smtClean="0">
                <a:latin typeface="Times New Roman"/>
                <a:cs typeface="Times New Roman"/>
              </a:rPr>
              <a:t>®</a:t>
            </a:r>
            <a:r>
              <a:rPr lang="en-US" i="1" dirty="0" smtClean="0">
                <a:latin typeface="Times New Roman"/>
                <a:cs typeface="Times New Roman"/>
              </a:rPr>
              <a:t> orientation session for interview judges. We appreciate your willingness to volunteer your time to this academic competition. The United States Academic Decathlon</a:t>
            </a:r>
            <a:r>
              <a:rPr lang="en-US" i="1" baseline="30000" dirty="0" smtClean="0">
                <a:latin typeface="Times New Roman"/>
                <a:cs typeface="Times New Roman"/>
              </a:rPr>
              <a:t>®</a:t>
            </a:r>
            <a:r>
              <a:rPr lang="en-US" i="1" dirty="0" smtClean="0">
                <a:latin typeface="Times New Roman"/>
                <a:cs typeface="Times New Roman"/>
              </a:rPr>
              <a:t> program strives to provide an opportunity for high school students to experience the challenge of rigorous academic competition.</a:t>
            </a:r>
            <a:r>
              <a:rPr lang="en-US" b="1" dirty="0" smtClean="0">
                <a:latin typeface="Times New Roman"/>
                <a:cs typeface="Times New Roman"/>
              </a:rPr>
              <a:t> </a:t>
            </a:r>
          </a:p>
          <a:p>
            <a:pPr eaLnBrk="1" hangingPunct="1">
              <a:defRPr/>
            </a:pPr>
            <a:endParaRPr lang="en-US" b="1" dirty="0" smtClean="0">
              <a:latin typeface="Times New Roman"/>
              <a:cs typeface="Times New Roman"/>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additive="base">
                                        <p:cTn id="14" dur="1000" fill="hold">
                                          <p:stCondLst>
                                            <p:cond delay="0"/>
                                          </p:stCondLst>
                                        </p:cTn>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rev="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5603" name="Rectangle 3"/>
          <p:cNvSpPr>
            <a:spLocks noGrp="1" noChangeArrowheads="1"/>
          </p:cNvSpPr>
          <p:nvPr>
            <p:ph type="body" idx="1"/>
          </p:nvPr>
        </p:nvSpPr>
        <p:spPr/>
        <p:txBody>
          <a:bodyPr/>
          <a:lstStyle/>
          <a:p>
            <a:pPr eaLnBrk="1" hangingPunct="1">
              <a:defRPr/>
            </a:pPr>
            <a:r>
              <a:rPr lang="en-US" dirty="0">
                <a:latin typeface="Times New Roman" pitchFamily="18" charset="0"/>
              </a:rPr>
              <a:t>B</a:t>
            </a:r>
            <a:r>
              <a:rPr lang="en-US" dirty="0" smtClean="0">
                <a:latin typeface="Times New Roman" pitchFamily="18" charset="0"/>
              </a:rPr>
              <a:t>e alert for nervousness on the part of the student and help them relax and talk.</a:t>
            </a:r>
          </a:p>
          <a:p>
            <a:pPr eaLnBrk="1" hangingPunct="1">
              <a:defRPr/>
            </a:pPr>
            <a:r>
              <a:rPr lang="en-US" dirty="0">
                <a:latin typeface="Times New Roman" pitchFamily="18" charset="0"/>
              </a:rPr>
              <a:t>A</a:t>
            </a:r>
            <a:r>
              <a:rPr lang="en-US" dirty="0" smtClean="0">
                <a:latin typeface="Times New Roman" pitchFamily="18" charset="0"/>
              </a:rPr>
              <a:t>llow the student to complete his/her comments before moving to the next question or ending the interview.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56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6627" name="Rectangle 3"/>
          <p:cNvSpPr>
            <a:spLocks noGrp="1" noChangeArrowheads="1"/>
          </p:cNvSpPr>
          <p:nvPr>
            <p:ph type="body" idx="1"/>
          </p:nvPr>
        </p:nvSpPr>
        <p:spPr>
          <a:xfrm>
            <a:off x="381000" y="1493837"/>
            <a:ext cx="8534400" cy="4525963"/>
          </a:xfrm>
        </p:spPr>
        <p:txBody>
          <a:bodyPr/>
          <a:lstStyle/>
          <a:p>
            <a:pPr marL="0" indent="0" eaLnBrk="1" hangingPunct="1">
              <a:buNone/>
              <a:defRPr/>
            </a:pPr>
            <a:r>
              <a:rPr lang="en-US" dirty="0" smtClean="0">
                <a:solidFill>
                  <a:srgbClr val="FFCC00"/>
                </a:solidFill>
                <a:latin typeface="Times New Roman" pitchFamily="18" charset="0"/>
              </a:rPr>
              <a:t>KEEP ON SCHEDULE!</a:t>
            </a:r>
          </a:p>
          <a:p>
            <a:pPr marL="0" indent="0" eaLnBrk="1" hangingPunct="1">
              <a:buNone/>
              <a:defRPr/>
            </a:pPr>
            <a:r>
              <a:rPr lang="en-US" dirty="0" smtClean="0">
                <a:latin typeface="Times New Roman" pitchFamily="18" charset="0"/>
              </a:rPr>
              <a:t>10 minutes per student: </a:t>
            </a:r>
          </a:p>
          <a:p>
            <a:pPr eaLnBrk="1" hangingPunct="1">
              <a:defRPr/>
            </a:pPr>
            <a:r>
              <a:rPr lang="en-US" dirty="0" smtClean="0">
                <a:latin typeface="Times New Roman" pitchFamily="18" charset="0"/>
              </a:rPr>
              <a:t>1-minute preparation time, </a:t>
            </a:r>
          </a:p>
          <a:p>
            <a:pPr eaLnBrk="1" hangingPunct="1">
              <a:defRPr/>
            </a:pPr>
            <a:r>
              <a:rPr lang="en-US" dirty="0" smtClean="0">
                <a:latin typeface="Times New Roman" pitchFamily="18" charset="0"/>
              </a:rPr>
              <a:t>7-minute interview time </a:t>
            </a:r>
          </a:p>
          <a:p>
            <a:pPr eaLnBrk="1" hangingPunct="1">
              <a:defRPr/>
            </a:pPr>
            <a:r>
              <a:rPr lang="en-US" dirty="0" smtClean="0">
                <a:latin typeface="Times New Roman" pitchFamily="18" charset="0"/>
              </a:rPr>
              <a:t>2-minute evaluation time following the interview</a:t>
            </a:r>
          </a:p>
          <a:p>
            <a:pPr eaLnBrk="1" hangingPunct="1">
              <a:buFont typeface="Wingdings" pitchFamily="2" charset="2"/>
              <a:buNone/>
              <a:defRPr/>
            </a:pPr>
            <a:endParaRPr lang="en-US" dirty="0" smtClean="0">
              <a:latin typeface="Times New Roman" pitchFamily="18" charset="0"/>
            </a:endParaRPr>
          </a:p>
        </p:txBody>
      </p:sp>
      <p:pic>
        <p:nvPicPr>
          <p:cNvPr id="47108" name="Picture 5" descr="MCj03487830000[1]"/>
          <p:cNvPicPr>
            <a:picLocks noChangeAspect="1" noChangeArrowheads="1"/>
          </p:cNvPicPr>
          <p:nvPr/>
        </p:nvPicPr>
        <p:blipFill>
          <a:blip r:embed="rId2" cstate="print"/>
          <a:srcRect/>
          <a:stretch>
            <a:fillRect/>
          </a:stretch>
        </p:blipFill>
        <p:spPr bwMode="auto">
          <a:xfrm>
            <a:off x="3902869" y="5091162"/>
            <a:ext cx="1050132" cy="16144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6627">
                                            <p:txEl>
                                              <p:pRg st="0" end="0"/>
                                            </p:txEl>
                                          </p:spTgt>
                                        </p:tgtEl>
                                        <p:attrNameLst>
                                          <p:attrName>style.opacity</p:attrName>
                                        </p:attrNameLst>
                                      </p:cBhvr>
                                      <p:to>
                                        <p:strVal val="0.25"/>
                                      </p:to>
                                    </p:set>
                                    <p:animEffect filter="image" prLst="opacity: 0.25">
                                      <p:cBhvr rctx="IE">
                                        <p:cTn id="7" dur="indefinite"/>
                                        <p:tgtEl>
                                          <p:spTgt spid="26627">
                                            <p:txEl>
                                              <p:pRg st="0" end="0"/>
                                            </p:txEl>
                                          </p:spTgt>
                                        </p:tgtEl>
                                      </p:cBhvr>
                                    </p:animEffect>
                                  </p:childTnLst>
                                </p:cTn>
                              </p:par>
                              <p:par>
                                <p:cTn id="8" presetID="9" presetClass="emph" presetSubtype="0" grpId="0" nodeType="withEffect">
                                  <p:stCondLst>
                                    <p:cond delay="0"/>
                                  </p:stCondLst>
                                  <p:childTnLst>
                                    <p:set>
                                      <p:cBhvr rctx="PPT">
                                        <p:cTn id="9" dur="indefinite"/>
                                        <p:tgtEl>
                                          <p:spTgt spid="26627">
                                            <p:txEl>
                                              <p:pRg st="1" end="1"/>
                                            </p:txEl>
                                          </p:spTgt>
                                        </p:tgtEl>
                                        <p:attrNameLst>
                                          <p:attrName>style.opacity</p:attrName>
                                        </p:attrNameLst>
                                      </p:cBhvr>
                                      <p:to>
                                        <p:strVal val="0.25"/>
                                      </p:to>
                                    </p:set>
                                    <p:animEffect filter="image" prLst="opacity: 0.25">
                                      <p:cBhvr rctx="IE">
                                        <p:cTn id="10" dur="indefinite"/>
                                        <p:tgtEl>
                                          <p:spTgt spid="26627">
                                            <p:txEl>
                                              <p:pRg st="1" end="1"/>
                                            </p:txEl>
                                          </p:spTgt>
                                        </p:tgtEl>
                                      </p:cBhvr>
                                    </p:animEffect>
                                  </p:childTnLst>
                                </p:cTn>
                              </p:par>
                              <p:par>
                                <p:cTn id="11" presetID="9" presetClass="emph" presetSubtype="0" grpId="0" nodeType="withEffect">
                                  <p:stCondLst>
                                    <p:cond delay="0"/>
                                  </p:stCondLst>
                                  <p:childTnLst>
                                    <p:set>
                                      <p:cBhvr rctx="PPT">
                                        <p:cTn id="12" dur="indefinite"/>
                                        <p:tgtEl>
                                          <p:spTgt spid="26627">
                                            <p:txEl>
                                              <p:pRg st="2" end="2"/>
                                            </p:txEl>
                                          </p:spTgt>
                                        </p:tgtEl>
                                        <p:attrNameLst>
                                          <p:attrName>style.opacity</p:attrName>
                                        </p:attrNameLst>
                                      </p:cBhvr>
                                      <p:to>
                                        <p:strVal val="0.25"/>
                                      </p:to>
                                    </p:set>
                                    <p:animEffect filter="image" prLst="opacity: 0.25">
                                      <p:cBhvr rctx="IE">
                                        <p:cTn id="13" dur="indefinite"/>
                                        <p:tgtEl>
                                          <p:spTgt spid="26627">
                                            <p:txEl>
                                              <p:pRg st="2" end="2"/>
                                            </p:txEl>
                                          </p:spTgt>
                                        </p:tgtEl>
                                      </p:cBhvr>
                                    </p:animEffect>
                                  </p:childTnLst>
                                </p:cTn>
                              </p:par>
                              <p:par>
                                <p:cTn id="14" presetID="9" presetClass="emph" presetSubtype="0" grpId="0" nodeType="withEffect">
                                  <p:stCondLst>
                                    <p:cond delay="0"/>
                                  </p:stCondLst>
                                  <p:childTnLst>
                                    <p:set>
                                      <p:cBhvr rctx="PPT">
                                        <p:cTn id="15" dur="indefinite"/>
                                        <p:tgtEl>
                                          <p:spTgt spid="26627">
                                            <p:txEl>
                                              <p:pRg st="3" end="3"/>
                                            </p:txEl>
                                          </p:spTgt>
                                        </p:tgtEl>
                                        <p:attrNameLst>
                                          <p:attrName>style.opacity</p:attrName>
                                        </p:attrNameLst>
                                      </p:cBhvr>
                                      <p:to>
                                        <p:strVal val="0.25"/>
                                      </p:to>
                                    </p:set>
                                    <p:animEffect filter="image" prLst="opacity: 0.25">
                                      <p:cBhvr rctx="IE">
                                        <p:cTn id="16" dur="indefinite"/>
                                        <p:tgtEl>
                                          <p:spTgt spid="26627">
                                            <p:txEl>
                                              <p:pRg st="3" end="3"/>
                                            </p:txEl>
                                          </p:spTgt>
                                        </p:tgtEl>
                                      </p:cBhvr>
                                    </p:animEffect>
                                  </p:childTnLst>
                                </p:cTn>
                              </p:par>
                              <p:par>
                                <p:cTn id="17" presetID="9" presetClass="emph" presetSubtype="0" grpId="0" nodeType="withEffect">
                                  <p:stCondLst>
                                    <p:cond delay="0"/>
                                  </p:stCondLst>
                                  <p:childTnLst>
                                    <p:set>
                                      <p:cBhvr rctx="PPT">
                                        <p:cTn id="18" dur="indefinite"/>
                                        <p:tgtEl>
                                          <p:spTgt spid="26627">
                                            <p:txEl>
                                              <p:pRg st="4" end="4"/>
                                            </p:txEl>
                                          </p:spTgt>
                                        </p:tgtEl>
                                        <p:attrNameLst>
                                          <p:attrName>style.opacity</p:attrName>
                                        </p:attrNameLst>
                                      </p:cBhvr>
                                      <p:to>
                                        <p:strVal val="0.25"/>
                                      </p:to>
                                    </p:set>
                                    <p:animEffect filter="image" prLst="opacity: 0.25">
                                      <p:cBhvr rctx="IE">
                                        <p:cTn id="19" dur="indefinite"/>
                                        <p:tgtEl>
                                          <p:spTgt spid="2662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26627">
                                            <p:txEl>
                                              <p:pRg st="0" end="0"/>
                                            </p:txEl>
                                          </p:spTgt>
                                        </p:tgtEl>
                                        <p:attrNameLst>
                                          <p:attrName>style.opacity</p:attrName>
                                        </p:attrNameLst>
                                      </p:cBhvr>
                                      <p:to>
                                        <p:strVal val="1.0"/>
                                      </p:to>
                                    </p:set>
                                    <p:animEffect filter="image" prLst="opacity: 1.0">
                                      <p:cBhvr rctx="IE">
                                        <p:cTn id="24" dur="indefinite"/>
                                        <p:tgtEl>
                                          <p:spTgt spid="2662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endCondLst>
                                    <p:cond evt="onNext" delay="0">
                                      <p:tgtEl>
                                        <p:sldTgt/>
                                      </p:tgtEl>
                                    </p:cond>
                                  </p:endCondLst>
                                  <p:childTnLst>
                                    <p:set>
                                      <p:cBhvr rctx="PPT">
                                        <p:cTn id="28" dur="indefinite"/>
                                        <p:tgtEl>
                                          <p:spTgt spid="26627">
                                            <p:txEl>
                                              <p:pRg st="1" end="1"/>
                                            </p:txEl>
                                          </p:spTgt>
                                        </p:tgtEl>
                                        <p:attrNameLst>
                                          <p:attrName>style.opacity</p:attrName>
                                        </p:attrNameLst>
                                      </p:cBhvr>
                                      <p:to>
                                        <p:strVal val="1.0"/>
                                      </p:to>
                                    </p:set>
                                    <p:animEffect filter="image" prLst="opacity: 1.0">
                                      <p:cBhvr rctx="IE">
                                        <p:cTn id="29" dur="indefinite"/>
                                        <p:tgtEl>
                                          <p:spTgt spid="26627">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1" nodeType="clickEffect">
                                  <p:stCondLst>
                                    <p:cond delay="0"/>
                                  </p:stCondLst>
                                  <p:endCondLst>
                                    <p:cond evt="onNext" delay="0">
                                      <p:tgtEl>
                                        <p:sldTgt/>
                                      </p:tgtEl>
                                    </p:cond>
                                  </p:endCondLst>
                                  <p:childTnLst>
                                    <p:set>
                                      <p:cBhvr rctx="PPT">
                                        <p:cTn id="33" dur="indefinite"/>
                                        <p:tgtEl>
                                          <p:spTgt spid="26627">
                                            <p:txEl>
                                              <p:pRg st="2" end="2"/>
                                            </p:txEl>
                                          </p:spTgt>
                                        </p:tgtEl>
                                        <p:attrNameLst>
                                          <p:attrName>style.opacity</p:attrName>
                                        </p:attrNameLst>
                                      </p:cBhvr>
                                      <p:to>
                                        <p:strVal val="1.0"/>
                                      </p:to>
                                    </p:set>
                                    <p:animEffect filter="image" prLst="opacity: 1.0">
                                      <p:cBhvr rctx="IE">
                                        <p:cTn id="34" dur="indefinite"/>
                                        <p:tgtEl>
                                          <p:spTgt spid="2662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1" nodeType="clickEffect">
                                  <p:stCondLst>
                                    <p:cond delay="0"/>
                                  </p:stCondLst>
                                  <p:endCondLst>
                                    <p:cond evt="onNext" delay="0">
                                      <p:tgtEl>
                                        <p:sldTgt/>
                                      </p:tgtEl>
                                    </p:cond>
                                  </p:endCondLst>
                                  <p:childTnLst>
                                    <p:set>
                                      <p:cBhvr rctx="PPT">
                                        <p:cTn id="38" dur="indefinite"/>
                                        <p:tgtEl>
                                          <p:spTgt spid="26627">
                                            <p:txEl>
                                              <p:pRg st="3" end="3"/>
                                            </p:txEl>
                                          </p:spTgt>
                                        </p:tgtEl>
                                        <p:attrNameLst>
                                          <p:attrName>style.opacity</p:attrName>
                                        </p:attrNameLst>
                                      </p:cBhvr>
                                      <p:to>
                                        <p:strVal val="1.0"/>
                                      </p:to>
                                    </p:set>
                                    <p:animEffect filter="image" prLst="opacity: 1.0">
                                      <p:cBhvr rctx="IE">
                                        <p:cTn id="39" dur="indefinite"/>
                                        <p:tgtEl>
                                          <p:spTgt spid="26627">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endCondLst>
                                    <p:cond evt="onNext" delay="0">
                                      <p:tgtEl>
                                        <p:sldTgt/>
                                      </p:tgtEl>
                                    </p:cond>
                                  </p:endCondLst>
                                  <p:childTnLst>
                                    <p:set>
                                      <p:cBhvr rctx="PPT">
                                        <p:cTn id="43" dur="indefinite"/>
                                        <p:tgtEl>
                                          <p:spTgt spid="26627">
                                            <p:txEl>
                                              <p:pRg st="4" end="4"/>
                                            </p:txEl>
                                          </p:spTgt>
                                        </p:tgtEl>
                                        <p:attrNameLst>
                                          <p:attrName>style.opacity</p:attrName>
                                        </p:attrNameLst>
                                      </p:cBhvr>
                                      <p:to>
                                        <p:strVal val="1.0"/>
                                      </p:to>
                                    </p:set>
                                    <p:animEffect filter="image" prLst="opacity: 1.0">
                                      <p:cBhvr rctx="IE">
                                        <p:cTn id="44" dur="indefinite"/>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allAtOnce"/>
      <p:bldP spid="26627" grpI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Responsibilities</a:t>
            </a:r>
          </a:p>
        </p:txBody>
      </p:sp>
      <p:sp>
        <p:nvSpPr>
          <p:cNvPr id="27651" name="Rectangle 3"/>
          <p:cNvSpPr>
            <a:spLocks noGrp="1" noChangeArrowheads="1"/>
          </p:cNvSpPr>
          <p:nvPr>
            <p:ph type="body" idx="1"/>
          </p:nvPr>
        </p:nvSpPr>
        <p:spPr/>
        <p:txBody>
          <a:bodyPr/>
          <a:lstStyle/>
          <a:p>
            <a:pPr eaLnBrk="1" hangingPunct="1">
              <a:defRPr/>
            </a:pPr>
            <a:r>
              <a:rPr lang="en-US" dirty="0" smtClean="0">
                <a:latin typeface="Times New Roman" pitchFamily="18" charset="0"/>
              </a:rPr>
              <a:t>After the student leaves your table, rate the student’s interview performance according to the 10 categories of communication skills listed on the official United States Academic Decathlon</a:t>
            </a:r>
            <a:r>
              <a:rPr lang="en-US" baseline="30000" dirty="0">
                <a:latin typeface="Times New Roman" pitchFamily="18" charset="0"/>
              </a:rPr>
              <a:t>®</a:t>
            </a:r>
            <a:r>
              <a:rPr lang="en-US" dirty="0" smtClean="0">
                <a:latin typeface="Times New Roman" pitchFamily="18" charset="0"/>
              </a:rPr>
              <a:t> </a:t>
            </a:r>
            <a:r>
              <a:rPr lang="en-US" dirty="0">
                <a:latin typeface="Times New Roman" pitchFamily="18" charset="0"/>
              </a:rPr>
              <a:t>i</a:t>
            </a:r>
            <a:r>
              <a:rPr lang="en-US" dirty="0" smtClean="0">
                <a:latin typeface="Times New Roman" pitchFamily="18" charset="0"/>
              </a:rPr>
              <a:t>nterview </a:t>
            </a:r>
            <a:r>
              <a:rPr lang="en-US" dirty="0">
                <a:latin typeface="Times New Roman" pitchFamily="18" charset="0"/>
              </a:rPr>
              <a:t>e</a:t>
            </a:r>
            <a:r>
              <a:rPr lang="en-US" dirty="0" smtClean="0">
                <a:latin typeface="Times New Roman" pitchFamily="18" charset="0"/>
              </a:rPr>
              <a:t>valuation </a:t>
            </a:r>
            <a:r>
              <a:rPr lang="en-US" dirty="0">
                <a:latin typeface="Times New Roman" pitchFamily="18" charset="0"/>
              </a:rPr>
              <a:t>f</a:t>
            </a:r>
            <a:r>
              <a:rPr lang="en-US" dirty="0" smtClean="0">
                <a:latin typeface="Times New Roman" pitchFamily="18" charset="0"/>
              </a:rPr>
              <a:t>orm. </a:t>
            </a:r>
          </a:p>
          <a:p>
            <a:pPr eaLnBrk="1" hangingPunct="1">
              <a:buFont typeface="Wingdings" pitchFamily="2" charset="2"/>
              <a:buNone/>
              <a:defRPr/>
            </a:pPr>
            <a:endParaRPr lang="en-US" dirty="0" smtClean="0">
              <a:latin typeface="Times New Roman" pitchFamily="18" charset="0"/>
            </a:endParaRPr>
          </a:p>
          <a:p>
            <a:pPr marL="3175" indent="-3175" eaLnBrk="1" hangingPunct="1">
              <a:buFont typeface="Wingdings" pitchFamily="2" charset="2"/>
              <a:buNone/>
              <a:defRPr/>
            </a:pPr>
            <a:r>
              <a:rPr lang="en-US" dirty="0" smtClean="0">
                <a:latin typeface="Times New Roman" pitchFamily="18" charset="0"/>
              </a:rPr>
              <a:t>	</a:t>
            </a:r>
            <a:r>
              <a:rPr lang="en-US" i="1" dirty="0" smtClean="0">
                <a:latin typeface="Times New Roman" pitchFamily="18" charset="0"/>
              </a:rPr>
              <a:t>Note: It is distracting to the student to be rated while he or she is speaking.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left)">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Before the Interview Begins</a:t>
            </a:r>
          </a:p>
        </p:txBody>
      </p:sp>
      <p:sp>
        <p:nvSpPr>
          <p:cNvPr id="33795" name="Rectangle 3"/>
          <p:cNvSpPr>
            <a:spLocks noGrp="1" noChangeArrowheads="1"/>
          </p:cNvSpPr>
          <p:nvPr>
            <p:ph type="body" idx="1"/>
          </p:nvPr>
        </p:nvSpPr>
        <p:spPr>
          <a:xfrm>
            <a:off x="762000" y="1447800"/>
            <a:ext cx="7696200" cy="4525963"/>
          </a:xfrm>
        </p:spPr>
        <p:txBody>
          <a:bodyPr/>
          <a:lstStyle/>
          <a:p>
            <a:pPr eaLnBrk="1" hangingPunct="1">
              <a:buFont typeface="Wingdings" pitchFamily="2" charset="2"/>
              <a:buNone/>
              <a:defRPr/>
            </a:pPr>
            <a:r>
              <a:rPr lang="en-US" dirty="0" smtClean="0">
                <a:latin typeface="Times New Roman" pitchFamily="18" charset="0"/>
              </a:rPr>
              <a:t>Determine who will: </a:t>
            </a:r>
          </a:p>
          <a:p>
            <a:pPr eaLnBrk="1" hangingPunct="1">
              <a:defRPr/>
            </a:pPr>
            <a:r>
              <a:rPr lang="en-US" dirty="0">
                <a:latin typeface="Times New Roman" pitchFamily="18" charset="0"/>
              </a:rPr>
              <a:t>G</a:t>
            </a:r>
            <a:r>
              <a:rPr lang="en-US" dirty="0" smtClean="0">
                <a:latin typeface="Times New Roman" pitchFamily="18" charset="0"/>
              </a:rPr>
              <a:t>reet the student</a:t>
            </a:r>
          </a:p>
          <a:p>
            <a:pPr eaLnBrk="1" hangingPunct="1">
              <a:defRPr/>
            </a:pPr>
            <a:r>
              <a:rPr lang="en-US" dirty="0">
                <a:latin typeface="Times New Roman" pitchFamily="18" charset="0"/>
              </a:rPr>
              <a:t>E</a:t>
            </a:r>
            <a:r>
              <a:rPr lang="en-US" dirty="0" smtClean="0">
                <a:latin typeface="Times New Roman" pitchFamily="18" charset="0"/>
              </a:rPr>
              <a:t>xplain the format of the interview</a:t>
            </a:r>
          </a:p>
          <a:p>
            <a:pPr eaLnBrk="1" hangingPunct="1">
              <a:buFont typeface="Wingdings" pitchFamily="2" charset="2"/>
              <a:buNone/>
              <a:defRPr/>
            </a:pPr>
            <a:endParaRPr lang="en-US" dirty="0" smtClean="0">
              <a:latin typeface="Times New Roman" pitchFamily="18" charset="0"/>
            </a:endParaRPr>
          </a:p>
          <a:p>
            <a:pPr eaLnBrk="1" hangingPunct="1">
              <a:buFont typeface="Wingdings" pitchFamily="2" charset="2"/>
              <a:buNone/>
              <a:defRPr/>
            </a:pPr>
            <a:endParaRPr lang="en-US" dirty="0" smtClean="0">
              <a:latin typeface="Times New Roman" pitchFamily="18" charset="0"/>
            </a:endParaRPr>
          </a:p>
          <a:p>
            <a:pPr eaLnBrk="1" hangingPunct="1">
              <a:buFont typeface="Wingdings" pitchFamily="2" charset="2"/>
              <a:buNone/>
              <a:defRPr/>
            </a:pPr>
            <a:r>
              <a:rPr lang="en-US" dirty="0" smtClean="0">
                <a:latin typeface="Times New Roman" pitchFamily="18" charset="0"/>
              </a:rPr>
              <a:t>  </a:t>
            </a:r>
            <a:endParaRPr lang="en-US" sz="2000"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20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fade">
                                      <p:cBhvr>
                                        <p:cTn id="12" dur="2000"/>
                                        <p:tgtEl>
                                          <p:spTgt spid="337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fade">
                                      <p:cBhvr>
                                        <p:cTn id="17" dur="2000"/>
                                        <p:tgtEl>
                                          <p:spTgt spid="337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Effect transition="in" filter="fade">
                                      <p:cBhvr>
                                        <p:cTn id="22" dur="2000"/>
                                        <p:tgtEl>
                                          <p:spTgt spid="337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fade">
                                      <p:cBhvr>
                                        <p:cTn id="27" dur="20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Interview Question Worksheet </a:t>
            </a:r>
          </a:p>
        </p:txBody>
      </p:sp>
      <p:sp>
        <p:nvSpPr>
          <p:cNvPr id="34819" name="Rectangle 3"/>
          <p:cNvSpPr>
            <a:spLocks noGrp="1" noChangeArrowheads="1"/>
          </p:cNvSpPr>
          <p:nvPr>
            <p:ph type="body" idx="1"/>
          </p:nvPr>
        </p:nvSpPr>
        <p:spPr/>
        <p:txBody>
          <a:bodyPr/>
          <a:lstStyle/>
          <a:p>
            <a:pPr eaLnBrk="1" hangingPunct="1">
              <a:buFont typeface="Wingdings" pitchFamily="2" charset="2"/>
              <a:buNone/>
              <a:defRPr/>
            </a:pPr>
            <a:r>
              <a:rPr lang="en-US" dirty="0" smtClean="0">
                <a:latin typeface="Times New Roman" pitchFamily="18" charset="0"/>
              </a:rPr>
              <a:t>The judging panel will:</a:t>
            </a:r>
          </a:p>
          <a:p>
            <a:pPr eaLnBrk="1" hangingPunct="1">
              <a:defRPr/>
            </a:pPr>
            <a:r>
              <a:rPr lang="en-US" dirty="0">
                <a:latin typeface="Times New Roman" pitchFamily="18" charset="0"/>
              </a:rPr>
              <a:t>S</a:t>
            </a:r>
            <a:r>
              <a:rPr lang="en-US" dirty="0" smtClean="0">
                <a:latin typeface="Times New Roman" pitchFamily="18" charset="0"/>
              </a:rPr>
              <a:t>elect/assign interview questions to each judge prior to the first interview</a:t>
            </a:r>
          </a:p>
          <a:p>
            <a:pPr eaLnBrk="1" hangingPunct="1">
              <a:defRPr/>
            </a:pPr>
            <a:r>
              <a:rPr lang="en-US" dirty="0">
                <a:latin typeface="Times New Roman" pitchFamily="18" charset="0"/>
              </a:rPr>
              <a:t>S</a:t>
            </a:r>
            <a:r>
              <a:rPr lang="en-US" dirty="0" smtClean="0">
                <a:latin typeface="Times New Roman" pitchFamily="18" charset="0"/>
              </a:rPr>
              <a:t>elect/assign the order of questions to make sure students are judged based on the same questions</a:t>
            </a:r>
          </a:p>
          <a:p>
            <a:pPr eaLnBrk="1" hangingPunct="1">
              <a:buFont typeface="Wingdings" pitchFamily="2" charset="2"/>
              <a:buNone/>
              <a:defRPr/>
            </a:pPr>
            <a:endParaRPr lang="en-US" dirty="0" smtClean="0">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ppt_x</p:attrName>
                                        </p:attrNameLst>
                                      </p:cBhvr>
                                      <p:tavLst>
                                        <p:tav tm="0">
                                          <p:val>
                                            <p:strVal val="#ppt_x-.2"/>
                                          </p:val>
                                        </p:tav>
                                        <p:tav tm="100000">
                                          <p:val>
                                            <p:strVal val="#ppt_x"/>
                                          </p:val>
                                        </p:tav>
                                      </p:tavLst>
                                    </p:anim>
                                    <p:anim calcmode="lin" valueType="num">
                                      <p:cBhvr>
                                        <p:cTn id="8" dur="1000" fill="hold"/>
                                        <p:tgtEl>
                                          <p:spTgt spid="348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81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500"/>
                                        <p:tgtEl>
                                          <p:spTgt spid="34819">
                                            <p:txEl>
                                              <p:pRg st="0" end="0"/>
                                            </p:txEl>
                                          </p:spTgt>
                                        </p:tgtEl>
                                      </p:cBhvr>
                                    </p:animEffect>
                                    <p:anim calcmode="lin" valueType="num">
                                      <p:cBhvr>
                                        <p:cTn id="15"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48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4819">
                                            <p:txEl>
                                              <p:pRg st="1" end="1"/>
                                            </p:txEl>
                                          </p:spTgt>
                                        </p:tgtEl>
                                        <p:attrNameLst>
                                          <p:attrName>style.visibility</p:attrName>
                                        </p:attrNameLst>
                                      </p:cBhvr>
                                      <p:to>
                                        <p:strVal val="visible"/>
                                      </p:to>
                                    </p:set>
                                    <p:animEffect transition="in" filter="fade">
                                      <p:cBhvr>
                                        <p:cTn id="21" dur="500"/>
                                        <p:tgtEl>
                                          <p:spTgt spid="34819">
                                            <p:txEl>
                                              <p:pRg st="1" end="1"/>
                                            </p:txEl>
                                          </p:spTgt>
                                        </p:tgtEl>
                                      </p:cBhvr>
                                    </p:animEffect>
                                    <p:anim calcmode="lin" valueType="num">
                                      <p:cBhvr>
                                        <p:cTn id="22"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48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4819">
                                            <p:txEl>
                                              <p:pRg st="2" end="2"/>
                                            </p:txEl>
                                          </p:spTgt>
                                        </p:tgtEl>
                                        <p:attrNameLst>
                                          <p:attrName>style.visibility</p:attrName>
                                        </p:attrNameLst>
                                      </p:cBhvr>
                                      <p:to>
                                        <p:strVal val="visible"/>
                                      </p:to>
                                    </p:set>
                                    <p:animEffect transition="in" filter="fade">
                                      <p:cBhvr>
                                        <p:cTn id="28" dur="500"/>
                                        <p:tgtEl>
                                          <p:spTgt spid="34819">
                                            <p:txEl>
                                              <p:pRg st="2" end="2"/>
                                            </p:txEl>
                                          </p:spTgt>
                                        </p:tgtEl>
                                      </p:cBhvr>
                                    </p:animEffect>
                                    <p:anim calcmode="lin" valueType="num">
                                      <p:cBhvr>
                                        <p:cTn id="29"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481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defRPr/>
            </a:pPr>
            <a:r>
              <a:rPr lang="en-US" sz="4000" dirty="0" smtClean="0">
                <a:latin typeface="Times New Roman"/>
                <a:cs typeface="Times New Roman"/>
              </a:rPr>
              <a:t>Interview Question Worksheet</a:t>
            </a:r>
          </a:p>
        </p:txBody>
      </p:sp>
      <p:sp>
        <p:nvSpPr>
          <p:cNvPr id="68611"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smtClean="0">
                <a:latin typeface="Times New Roman"/>
                <a:cs typeface="Times New Roman"/>
              </a:rPr>
              <a:t>Questions should be selected in the following:</a:t>
            </a:r>
          </a:p>
          <a:p>
            <a:pPr eaLnBrk="1" hangingPunct="1">
              <a:defRPr/>
            </a:pPr>
            <a:r>
              <a:rPr lang="en-US" dirty="0" smtClean="0">
                <a:latin typeface="Times New Roman"/>
                <a:cs typeface="Times New Roman"/>
              </a:rPr>
              <a:t>Six general questions</a:t>
            </a:r>
          </a:p>
          <a:p>
            <a:pPr eaLnBrk="1" hangingPunct="1">
              <a:defRPr/>
            </a:pPr>
            <a:r>
              <a:rPr lang="en-US" dirty="0" smtClean="0">
                <a:latin typeface="Times New Roman"/>
                <a:cs typeface="Times New Roman"/>
              </a:rPr>
              <a:t>Two curriculum theme-based questions (The 2016 theme is India). </a:t>
            </a:r>
          </a:p>
          <a:p>
            <a:pPr marL="339725" indent="0" eaLnBrk="1" hangingPunct="1">
              <a:buNone/>
              <a:defRPr/>
            </a:pPr>
            <a:r>
              <a:rPr lang="en-US" dirty="0" smtClean="0">
                <a:latin typeface="Times New Roman"/>
                <a:cs typeface="Times New Roman"/>
              </a:rPr>
              <a:t>For example: “What did you learn about India that you didn’t know before?”</a:t>
            </a:r>
          </a:p>
          <a:p>
            <a:pPr eaLnBrk="1" hangingPunct="1">
              <a:buNone/>
              <a:defRPr/>
            </a:pPr>
            <a:endParaRPr lang="en-US" dirty="0" smtClean="0">
              <a:latin typeface="Times New Roman"/>
              <a:cs typeface="Times New Roman"/>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dirty="0" smtClean="0">
                <a:latin typeface="Times New Roman"/>
                <a:cs typeface="Times New Roman"/>
              </a:rPr>
              <a:t> </a:t>
            </a:r>
            <a:r>
              <a:rPr lang="en-US" sz="4000" dirty="0" smtClean="0">
                <a:latin typeface="Times New Roman"/>
                <a:cs typeface="Times New Roman"/>
              </a:rPr>
              <a:t>Interview </a:t>
            </a:r>
            <a:r>
              <a:rPr lang="en-US" sz="4000" dirty="0" err="1" smtClean="0">
                <a:latin typeface="Times New Roman"/>
                <a:cs typeface="Times New Roman"/>
              </a:rPr>
              <a:t>Scantron</a:t>
            </a:r>
            <a:endParaRPr lang="en-US" sz="4000" dirty="0" smtClean="0">
              <a:latin typeface="Times New Roman"/>
              <a:cs typeface="Times New Roman"/>
            </a:endParaRPr>
          </a:p>
        </p:txBody>
      </p:sp>
      <p:sp>
        <p:nvSpPr>
          <p:cNvPr id="36867"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smtClean="0">
                <a:latin typeface="Times New Roman"/>
                <a:cs typeface="Times New Roman"/>
              </a:rPr>
              <a:t>The scoring </a:t>
            </a:r>
            <a:r>
              <a:rPr lang="en-US" dirty="0">
                <a:latin typeface="Times New Roman"/>
                <a:cs typeface="Times New Roman"/>
              </a:rPr>
              <a:t>c</a:t>
            </a:r>
            <a:r>
              <a:rPr lang="en-US" dirty="0" smtClean="0">
                <a:latin typeface="Times New Roman"/>
                <a:cs typeface="Times New Roman"/>
              </a:rPr>
              <a:t>oordinator will have pre-slugged the interview </a:t>
            </a:r>
            <a:r>
              <a:rPr lang="en-US" dirty="0" err="1">
                <a:latin typeface="Times New Roman"/>
                <a:cs typeface="Times New Roman"/>
              </a:rPr>
              <a:t>S</a:t>
            </a:r>
            <a:r>
              <a:rPr lang="en-US" dirty="0" err="1" smtClean="0">
                <a:latin typeface="Times New Roman"/>
                <a:cs typeface="Times New Roman"/>
              </a:rPr>
              <a:t>cantron</a:t>
            </a:r>
            <a:r>
              <a:rPr lang="en-US" dirty="0" smtClean="0">
                <a:latin typeface="Times New Roman"/>
                <a:cs typeface="Times New Roman"/>
              </a:rPr>
              <a:t> evaluation forms with each decathlete’s name and identification number, as well as the number assigned to each interview judge (1, 2 or 3). Write your name in the space for “Judge Name.”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6867">
                                            <p:txEl>
                                              <p:pRg st="0" end="0"/>
                                            </p:txEl>
                                          </p:spTgt>
                                        </p:tgtEl>
                                        <p:attrNameLst>
                                          <p:attrName>style.visibility</p:attrName>
                                        </p:attrNameLst>
                                      </p:cBhvr>
                                      <p:to>
                                        <p:strVal val="visible"/>
                                      </p:to>
                                    </p:set>
                                    <p:anim calcmode="lin" valueType="num">
                                      <p:cBhvr additive="base">
                                        <p:cTn id="14" dur="1000" fill="hold">
                                          <p:stCondLst>
                                            <p:cond delay="0"/>
                                          </p:stCondLst>
                                        </p:cTn>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3686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Judging Panel </a:t>
            </a:r>
          </a:p>
        </p:txBody>
      </p:sp>
      <p:sp>
        <p:nvSpPr>
          <p:cNvPr id="37891" name="Rectangle 3"/>
          <p:cNvSpPr>
            <a:spLocks noGrp="1" noChangeArrowheads="1"/>
          </p:cNvSpPr>
          <p:nvPr>
            <p:ph type="body" idx="1"/>
          </p:nvPr>
        </p:nvSpPr>
        <p:spPr>
          <a:xfrm>
            <a:off x="457200" y="1524000"/>
            <a:ext cx="8229600" cy="4525963"/>
          </a:xfrm>
        </p:spPr>
        <p:txBody>
          <a:bodyPr/>
          <a:lstStyle/>
          <a:p>
            <a:pPr marL="0" indent="0" eaLnBrk="1" hangingPunct="1">
              <a:lnSpc>
                <a:spcPct val="90000"/>
              </a:lnSpc>
              <a:spcBef>
                <a:spcPts val="0"/>
              </a:spcBef>
              <a:buFont typeface="Wingdings" pitchFamily="2" charset="2"/>
              <a:buNone/>
              <a:defRPr/>
            </a:pPr>
            <a:r>
              <a:rPr lang="en-US" dirty="0" smtClean="0">
                <a:latin typeface="Times New Roman" pitchFamily="18" charset="0"/>
              </a:rPr>
              <a:t>Each member of a judging panel should have one interview </a:t>
            </a:r>
            <a:r>
              <a:rPr lang="en-US" dirty="0" err="1">
                <a:latin typeface="Times New Roman" pitchFamily="18" charset="0"/>
              </a:rPr>
              <a:t>S</a:t>
            </a:r>
            <a:r>
              <a:rPr lang="en-US" dirty="0" err="1" smtClean="0">
                <a:latin typeface="Times New Roman" pitchFamily="18" charset="0"/>
              </a:rPr>
              <a:t>cantron</a:t>
            </a:r>
            <a:r>
              <a:rPr lang="en-US" dirty="0" smtClean="0">
                <a:latin typeface="Times New Roman" pitchFamily="18" charset="0"/>
              </a:rPr>
              <a:t> evaluation form for each decathlete scheduled during the interview event. Use the student identification number on the interview schedule to double check the accuracy of the interview </a:t>
            </a:r>
            <a:r>
              <a:rPr lang="en-US" dirty="0" err="1" smtClean="0">
                <a:latin typeface="Times New Roman" pitchFamily="18" charset="0"/>
              </a:rPr>
              <a:t>Scantron</a:t>
            </a:r>
            <a:r>
              <a:rPr lang="en-US" dirty="0" smtClean="0">
                <a:latin typeface="Times New Roman" pitchFamily="18" charset="0"/>
              </a:rPr>
              <a:t> evaluation forms. If you have a form in your packet that does not belong OR if you are missing a form for a student scheduled for your judging team, please let the interview coordinator know.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37891">
                                            <p:txEl>
                                              <p:pRg st="0" end="0"/>
                                            </p:txEl>
                                          </p:spTgt>
                                        </p:tgtEl>
                                        <p:attrNameLst>
                                          <p:attrName>style.opacity</p:attrName>
                                        </p:attrNameLst>
                                      </p:cBhvr>
                                      <p:to>
                                        <p:strVal val="0.25"/>
                                      </p:to>
                                    </p:set>
                                    <p:animEffect filter="image" prLst="opacity: 0.25">
                                      <p:cBhvr rctx="IE">
                                        <p:cTn id="7" dur="indefinite"/>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37891">
                                            <p:txEl>
                                              <p:pRg st="0" end="0"/>
                                            </p:txEl>
                                          </p:spTgt>
                                        </p:tgtEl>
                                        <p:attrNameLst>
                                          <p:attrName>style.opacity</p:attrName>
                                        </p:attrNameLst>
                                      </p:cBhvr>
                                      <p:to>
                                        <p:strVal val="1.0"/>
                                      </p:to>
                                    </p:set>
                                    <p:animEffect filter="image" prLst="opacity: 1.0">
                                      <p:cBhvr rctx="IE">
                                        <p:cTn id="12" dur="indefinite"/>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allAtOnce"/>
      <p:bldP spid="37891" grpId="1"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Open-ended Questions</a:t>
            </a:r>
          </a:p>
        </p:txBody>
      </p:sp>
      <p:sp>
        <p:nvSpPr>
          <p:cNvPr id="30723" name="Rectangle 3"/>
          <p:cNvSpPr>
            <a:spLocks noGrp="1" noChangeArrowheads="1"/>
          </p:cNvSpPr>
          <p:nvPr>
            <p:ph type="body" idx="1"/>
          </p:nvPr>
        </p:nvSpPr>
        <p:spPr>
          <a:xfrm>
            <a:off x="457200" y="1447800"/>
            <a:ext cx="8229600" cy="4525963"/>
          </a:xfrm>
        </p:spPr>
        <p:txBody>
          <a:bodyPr/>
          <a:lstStyle/>
          <a:p>
            <a:pPr marL="0" indent="0" eaLnBrk="1" hangingPunct="1">
              <a:buNone/>
              <a:defRPr/>
            </a:pPr>
            <a:r>
              <a:rPr lang="en-US" dirty="0" smtClean="0">
                <a:latin typeface="Times New Roman" pitchFamily="18" charset="0"/>
              </a:rPr>
              <a:t>Ask predetermined, </a:t>
            </a:r>
            <a:r>
              <a:rPr lang="en-US" dirty="0" smtClean="0">
                <a:solidFill>
                  <a:srgbClr val="E6EFFE"/>
                </a:solidFill>
                <a:latin typeface="Times New Roman" pitchFamily="18" charset="0"/>
              </a:rPr>
              <a:t>open-ended questions </a:t>
            </a:r>
            <a:r>
              <a:rPr lang="en-US" dirty="0" smtClean="0">
                <a:latin typeface="Times New Roman" pitchFamily="18" charset="0"/>
              </a:rPr>
              <a:t>that </a:t>
            </a:r>
            <a:r>
              <a:rPr lang="en-US" i="1" dirty="0" smtClean="0">
                <a:latin typeface="Times New Roman" pitchFamily="18" charset="0"/>
              </a:rPr>
              <a:t>cannot</a:t>
            </a:r>
            <a:r>
              <a:rPr lang="en-US" dirty="0" smtClean="0">
                <a:latin typeface="Times New Roman" pitchFamily="18" charset="0"/>
              </a:rPr>
              <a:t> be answered by a “yes” or “no” response. Follow-up questions may be asked to seek clarification or to expand upon the student’s comments. Please keep these to a minimum to make sure all students are judged against the same criteria. Certain words facilitate open-ended responses while others encourage the opposite response.</a:t>
            </a:r>
          </a:p>
          <a:p>
            <a:pPr eaLnBrk="1" hangingPunct="1">
              <a:defRPr/>
            </a:pPr>
            <a:endParaRPr lang="en-US" dirty="0" smtClean="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left)">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n-US" sz="4000" dirty="0" smtClean="0"/>
              <a:t>Open and Closed </a:t>
            </a:r>
          </a:p>
        </p:txBody>
      </p:sp>
      <p:sp>
        <p:nvSpPr>
          <p:cNvPr id="31747" name="Rectangle 3"/>
          <p:cNvSpPr>
            <a:spLocks noGrp="1" noChangeArrowheads="1"/>
          </p:cNvSpPr>
          <p:nvPr>
            <p:ph type="body" idx="1"/>
          </p:nvPr>
        </p:nvSpPr>
        <p:spPr>
          <a:xfrm>
            <a:off x="990600" y="1600200"/>
            <a:ext cx="7162800" cy="4525963"/>
          </a:xfrm>
        </p:spPr>
        <p:txBody>
          <a:bodyPr/>
          <a:lstStyle/>
          <a:p>
            <a:pPr eaLnBrk="1" hangingPunct="1">
              <a:buFont typeface="Wingdings" pitchFamily="2" charset="2"/>
              <a:buNone/>
              <a:defRPr/>
            </a:pPr>
            <a:r>
              <a:rPr lang="en-US" b="1" dirty="0" smtClean="0">
                <a:solidFill>
                  <a:srgbClr val="FF0066"/>
                </a:solidFill>
              </a:rPr>
              <a:t>  </a:t>
            </a:r>
            <a:r>
              <a:rPr lang="en-US" b="1" dirty="0" smtClean="0">
                <a:solidFill>
                  <a:srgbClr val="FFCC00"/>
                </a:solidFill>
              </a:rPr>
              <a:t>OPEN</a:t>
            </a:r>
            <a:r>
              <a:rPr lang="en-US" b="1" dirty="0" smtClean="0">
                <a:solidFill>
                  <a:srgbClr val="FF0066"/>
                </a:solidFill>
              </a:rPr>
              <a:t>				</a:t>
            </a:r>
            <a:r>
              <a:rPr lang="en-US" b="1" dirty="0" smtClean="0">
                <a:solidFill>
                  <a:srgbClr val="FFCC00"/>
                </a:solidFill>
              </a:rPr>
              <a:t>CLOSED</a:t>
            </a:r>
            <a:endParaRPr lang="en-US" dirty="0" smtClean="0">
              <a:solidFill>
                <a:srgbClr val="FFCC00"/>
              </a:solidFill>
            </a:endParaRPr>
          </a:p>
          <a:p>
            <a:pPr eaLnBrk="1" hangingPunct="1">
              <a:buFont typeface="Wingdings" pitchFamily="2" charset="2"/>
              <a:buNone/>
              <a:defRPr/>
            </a:pPr>
            <a:r>
              <a:rPr lang="en-US" dirty="0" smtClean="0"/>
              <a:t>  What				Is</a:t>
            </a:r>
          </a:p>
          <a:p>
            <a:pPr eaLnBrk="1" hangingPunct="1">
              <a:buFont typeface="Wingdings" pitchFamily="2" charset="2"/>
              <a:buNone/>
              <a:defRPr/>
            </a:pPr>
            <a:r>
              <a:rPr lang="en-US" dirty="0" smtClean="0"/>
              <a:t>  Why				Do</a:t>
            </a:r>
          </a:p>
          <a:p>
            <a:pPr eaLnBrk="1" hangingPunct="1">
              <a:buFont typeface="Wingdings" pitchFamily="2" charset="2"/>
              <a:buNone/>
              <a:defRPr/>
            </a:pPr>
            <a:r>
              <a:rPr lang="en-US" dirty="0" smtClean="0"/>
              <a:t>  Where				Has</a:t>
            </a:r>
          </a:p>
          <a:p>
            <a:pPr eaLnBrk="1" hangingPunct="1">
              <a:buFont typeface="Wingdings" pitchFamily="2" charset="2"/>
              <a:buNone/>
              <a:defRPr/>
            </a:pPr>
            <a:r>
              <a:rPr lang="en-US" dirty="0" smtClean="0"/>
              <a:t>  How				Can</a:t>
            </a:r>
          </a:p>
          <a:p>
            <a:pPr eaLnBrk="1" hangingPunct="1">
              <a:buFont typeface="Wingdings" pitchFamily="2" charset="2"/>
              <a:buNone/>
              <a:defRPr/>
            </a:pPr>
            <a:r>
              <a:rPr lang="en-US" dirty="0" smtClean="0"/>
              <a:t>  Tell me				Will</a:t>
            </a:r>
          </a:p>
          <a:p>
            <a:pPr eaLnBrk="1" hangingPunct="1">
              <a:buFont typeface="Wingdings" pitchFamily="2" charset="2"/>
              <a:buNone/>
              <a:defRPr/>
            </a:pPr>
            <a:r>
              <a:rPr lang="en-US" dirty="0" smtClean="0"/>
              <a:t>  Explain				Shall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533400" y="609600"/>
            <a:ext cx="8229600" cy="1143000"/>
          </a:xfrm>
        </p:spPr>
        <p:txBody>
          <a:bodyPr/>
          <a:lstStyle/>
          <a:p>
            <a:pPr eaLnBrk="1" hangingPunct="1">
              <a:defRPr/>
            </a:pPr>
            <a:r>
              <a:rPr lang="en-US" sz="4000" dirty="0" smtClean="0">
                <a:latin typeface="Times New Roman" pitchFamily="18" charset="0"/>
              </a:rPr>
              <a:t>United States Academic Decathlon</a:t>
            </a:r>
            <a:r>
              <a:rPr lang="en-US" sz="4000" i="1" baseline="30000" dirty="0" smtClean="0">
                <a:latin typeface="Times New Roman"/>
                <a:cs typeface="Times New Roman"/>
              </a:rPr>
              <a:t>®</a:t>
            </a:r>
            <a:r>
              <a:rPr lang="en-US" sz="4000" dirty="0" smtClean="0">
                <a:latin typeface="Times New Roman" pitchFamily="18" charset="0"/>
              </a:rPr>
              <a:t> Goals</a:t>
            </a:r>
          </a:p>
        </p:txBody>
      </p:sp>
      <p:sp>
        <p:nvSpPr>
          <p:cNvPr id="65539" name="Rectangle 3"/>
          <p:cNvSpPr>
            <a:spLocks noGrp="1" noChangeArrowheads="1"/>
          </p:cNvSpPr>
          <p:nvPr>
            <p:ph type="body" idx="1"/>
          </p:nvPr>
        </p:nvSpPr>
        <p:spPr>
          <a:xfrm>
            <a:off x="457200" y="1905000"/>
            <a:ext cx="8229600" cy="4525963"/>
          </a:xfrm>
        </p:spPr>
        <p:txBody>
          <a:bodyPr/>
          <a:lstStyle/>
          <a:p>
            <a:pPr eaLnBrk="1" hangingPunct="1">
              <a:defRPr/>
            </a:pPr>
            <a:r>
              <a:rPr lang="en-US" dirty="0">
                <a:latin typeface="Times New Roman" pitchFamily="18" charset="0"/>
              </a:rPr>
              <a:t>P</a:t>
            </a:r>
            <a:r>
              <a:rPr lang="en-US" dirty="0" smtClean="0">
                <a:latin typeface="Times New Roman" pitchFamily="18" charset="0"/>
              </a:rPr>
              <a:t>romote wholesome interschool competition in academic areas of study</a:t>
            </a:r>
          </a:p>
          <a:p>
            <a:pPr eaLnBrk="1" hangingPunct="1">
              <a:defRPr/>
            </a:pPr>
            <a:r>
              <a:rPr lang="en-US" dirty="0">
                <a:latin typeface="Times New Roman" pitchFamily="18" charset="0"/>
              </a:rPr>
              <a:t>S</a:t>
            </a:r>
            <a:r>
              <a:rPr lang="en-US" dirty="0" smtClean="0">
                <a:latin typeface="Times New Roman" pitchFamily="18" charset="0"/>
              </a:rPr>
              <a:t>timulate intellectual growth and achievement</a:t>
            </a:r>
          </a:p>
          <a:p>
            <a:pPr eaLnBrk="1" hangingPunct="1">
              <a:defRPr/>
            </a:pPr>
            <a:r>
              <a:rPr lang="en-US" dirty="0">
                <a:latin typeface="Times New Roman" pitchFamily="18" charset="0"/>
              </a:rPr>
              <a:t>E</a:t>
            </a:r>
            <a:r>
              <a:rPr lang="en-US" dirty="0" smtClean="0">
                <a:latin typeface="Times New Roman" pitchFamily="18" charset="0"/>
              </a:rPr>
              <a:t>ncourage public awareness and interest in outstanding programs in schools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2000" fill="hold"/>
                                        <p:tgtEl>
                                          <p:spTgt spid="65538"/>
                                        </p:tgtEl>
                                        <p:attrNameLst>
                                          <p:attrName>ppt_w</p:attrName>
                                        </p:attrNameLst>
                                      </p:cBhvr>
                                      <p:tavLst>
                                        <p:tav tm="0">
                                          <p:val>
                                            <p:strVal val="#ppt_w*2.5"/>
                                          </p:val>
                                        </p:tav>
                                        <p:tav tm="100000">
                                          <p:val>
                                            <p:strVal val="#ppt_w"/>
                                          </p:val>
                                        </p:tav>
                                      </p:tavLst>
                                    </p:anim>
                                    <p:anim calcmode="lin" valueType="num">
                                      <p:cBhvr>
                                        <p:cTn id="8" dur="2000" fill="hold"/>
                                        <p:tgtEl>
                                          <p:spTgt spid="65538"/>
                                        </p:tgtEl>
                                        <p:attrNameLst>
                                          <p:attrName>ppt_h</p:attrName>
                                        </p:attrNameLst>
                                      </p:cBhvr>
                                      <p:tavLst>
                                        <p:tav tm="0">
                                          <p:val>
                                            <p:strVal val="#ppt_h"/>
                                          </p:val>
                                        </p:tav>
                                        <p:tav tm="100000">
                                          <p:val>
                                            <p:strVal val="#ppt_h"/>
                                          </p:val>
                                        </p:tav>
                                      </p:tavLst>
                                    </p:anim>
                                    <p:anim calcmode="lin" valueType="num">
                                      <p:cBhvr>
                                        <p:cTn id="9" dur="2000" fill="hold"/>
                                        <p:tgtEl>
                                          <p:spTgt spid="6553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553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553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5539">
                                            <p:txEl>
                                              <p:pRg st="0" end="0"/>
                                            </p:txEl>
                                          </p:spTgt>
                                        </p:tgtEl>
                                        <p:attrNameLst>
                                          <p:attrName>style.visibility</p:attrName>
                                        </p:attrNameLst>
                                      </p:cBhvr>
                                      <p:to>
                                        <p:strVal val="visible"/>
                                      </p:to>
                                    </p:set>
                                    <p:animEffect transition="in" filter="wipe(left)">
                                      <p:cBhvr>
                                        <p:cTn id="16" dur="500"/>
                                        <p:tgtEl>
                                          <p:spTgt spid="655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39">
                                            <p:txEl>
                                              <p:pRg st="1" end="1"/>
                                            </p:txEl>
                                          </p:spTgt>
                                        </p:tgtEl>
                                        <p:attrNameLst>
                                          <p:attrName>style.visibility</p:attrName>
                                        </p:attrNameLst>
                                      </p:cBhvr>
                                      <p:to>
                                        <p:strVal val="visible"/>
                                      </p:to>
                                    </p:set>
                                    <p:animEffect transition="in" filter="wipe(left)">
                                      <p:cBhvr>
                                        <p:cTn id="21" dur="500"/>
                                        <p:tgtEl>
                                          <p:spTgt spid="6553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39">
                                            <p:txEl>
                                              <p:pRg st="2" end="2"/>
                                            </p:txEl>
                                          </p:spTgt>
                                        </p:tgtEl>
                                        <p:attrNameLst>
                                          <p:attrName>style.visibility</p:attrName>
                                        </p:attrNameLst>
                                      </p:cBhvr>
                                      <p:to>
                                        <p:strVal val="visible"/>
                                      </p:to>
                                    </p:set>
                                    <p:animEffect transition="in" filter="wipe(left)">
                                      <p:cBhvr>
                                        <p:cTn id="26"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Ask a Question on . . .</a:t>
            </a:r>
          </a:p>
        </p:txBody>
      </p:sp>
      <p:sp>
        <p:nvSpPr>
          <p:cNvPr id="29699" name="Rectangle 3"/>
          <p:cNvSpPr>
            <a:spLocks noGrp="1" noChangeArrowheads="1"/>
          </p:cNvSpPr>
          <p:nvPr>
            <p:ph type="body" idx="1"/>
          </p:nvPr>
        </p:nvSpPr>
        <p:spPr/>
        <p:txBody>
          <a:bodyPr/>
          <a:lstStyle/>
          <a:p>
            <a:pPr marL="609600" indent="-609600" eaLnBrk="1" hangingPunct="1">
              <a:lnSpc>
                <a:spcPct val="90000"/>
              </a:lnSpc>
              <a:defRPr/>
            </a:pPr>
            <a:r>
              <a:rPr lang="en-US" dirty="0">
                <a:latin typeface="Times New Roman" pitchFamily="18" charset="0"/>
              </a:rPr>
              <a:t>P</a:t>
            </a:r>
            <a:r>
              <a:rPr lang="en-US" dirty="0" smtClean="0">
                <a:latin typeface="Times New Roman" pitchFamily="18" charset="0"/>
              </a:rPr>
              <a:t>lans following high school graduation</a:t>
            </a:r>
          </a:p>
          <a:p>
            <a:pPr marL="609600" indent="-609600" eaLnBrk="1" hangingPunct="1">
              <a:lnSpc>
                <a:spcPct val="90000"/>
              </a:lnSpc>
              <a:defRPr/>
            </a:pPr>
            <a:r>
              <a:rPr lang="en-US" dirty="0">
                <a:latin typeface="Times New Roman" pitchFamily="18" charset="0"/>
              </a:rPr>
              <a:t>I</a:t>
            </a:r>
            <a:r>
              <a:rPr lang="en-US" dirty="0" smtClean="0">
                <a:latin typeface="Times New Roman" pitchFamily="18" charset="0"/>
              </a:rPr>
              <a:t>dentifying a career/employment goal</a:t>
            </a:r>
          </a:p>
          <a:p>
            <a:pPr marL="609600" indent="-609600" eaLnBrk="1" hangingPunct="1">
              <a:lnSpc>
                <a:spcPct val="90000"/>
              </a:lnSpc>
              <a:defRPr/>
            </a:pPr>
            <a:r>
              <a:rPr lang="en-US" dirty="0">
                <a:latin typeface="Times New Roman" pitchFamily="18" charset="0"/>
              </a:rPr>
              <a:t>I</a:t>
            </a:r>
            <a:r>
              <a:rPr lang="en-US" dirty="0" smtClean="0">
                <a:latin typeface="Times New Roman" pitchFamily="18" charset="0"/>
              </a:rPr>
              <a:t>ndividual and/or team preparation for the Decathlon, including how the individual and school became interested and/or involved</a:t>
            </a:r>
          </a:p>
          <a:p>
            <a:pPr marL="609600" indent="-609600" eaLnBrk="1" hangingPunct="1">
              <a:lnSpc>
                <a:spcPct val="90000"/>
              </a:lnSpc>
              <a:defRPr/>
            </a:pPr>
            <a:r>
              <a:rPr lang="en-US" dirty="0">
                <a:latin typeface="Times New Roman" pitchFamily="18" charset="0"/>
              </a:rPr>
              <a:t>V</a:t>
            </a:r>
            <a:r>
              <a:rPr lang="en-US" dirty="0" smtClean="0">
                <a:latin typeface="Times New Roman" pitchFamily="18" charset="0"/>
              </a:rPr>
              <a:t>alues that have strongly influenced the student’s life</a:t>
            </a:r>
          </a:p>
          <a:p>
            <a:pPr marL="609600" indent="-609600" eaLnBrk="1" hangingPunct="1">
              <a:lnSpc>
                <a:spcPct val="90000"/>
              </a:lnSpc>
              <a:defRPr/>
            </a:pPr>
            <a:r>
              <a:rPr lang="en-US" dirty="0" smtClean="0">
                <a:latin typeface="Times New Roman" pitchFamily="18" charset="0"/>
              </a:rPr>
              <a:t>Most difficult event in the Decathlon</a:t>
            </a:r>
          </a:p>
          <a:p>
            <a:pPr marL="609600" indent="-609600" eaLnBrk="1" hangingPunct="1">
              <a:lnSpc>
                <a:spcPct val="90000"/>
              </a:lnSpc>
              <a:defRPr/>
            </a:pPr>
            <a:r>
              <a:rPr lang="en-US" dirty="0">
                <a:latin typeface="Times New Roman" pitchFamily="18" charset="0"/>
              </a:rPr>
              <a:t>M</a:t>
            </a:r>
            <a:r>
              <a:rPr lang="en-US" dirty="0" smtClean="0">
                <a:latin typeface="Times New Roman" pitchFamily="18" charset="0"/>
              </a:rPr>
              <a:t>ost influential person in the student’s life </a:t>
            </a:r>
          </a:p>
        </p:txBody>
      </p:sp>
    </p:spTree>
    <p:extLst>
      <p:ext uri="{BB962C8B-B14F-4D97-AF65-F5344CB8AC3E}">
        <p14:creationId xmlns:p14="http://schemas.microsoft.com/office/powerpoint/2010/main" val="22913334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fade">
                                      <p:cBhvr>
                                        <p:cTn id="12" dur="2000"/>
                                        <p:tgtEl>
                                          <p:spTgt spid="296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Effect transition="in" filter="fade">
                                      <p:cBhvr>
                                        <p:cTn id="17" dur="2000"/>
                                        <p:tgtEl>
                                          <p:spTgt spid="296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Effect transition="in" filter="fade">
                                      <p:cBhvr>
                                        <p:cTn id="22" dur="2000"/>
                                        <p:tgtEl>
                                          <p:spTgt spid="296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9">
                                            <p:txEl>
                                              <p:pRg st="3" end="3"/>
                                            </p:txEl>
                                          </p:spTgt>
                                        </p:tgtEl>
                                        <p:attrNameLst>
                                          <p:attrName>style.visibility</p:attrName>
                                        </p:attrNameLst>
                                      </p:cBhvr>
                                      <p:to>
                                        <p:strVal val="visible"/>
                                      </p:to>
                                    </p:set>
                                    <p:animEffect transition="in" filter="fade">
                                      <p:cBhvr>
                                        <p:cTn id="27" dur="2000"/>
                                        <p:tgtEl>
                                          <p:spTgt spid="296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699">
                                            <p:txEl>
                                              <p:pRg st="4" end="4"/>
                                            </p:txEl>
                                          </p:spTgt>
                                        </p:tgtEl>
                                        <p:attrNameLst>
                                          <p:attrName>style.visibility</p:attrName>
                                        </p:attrNameLst>
                                      </p:cBhvr>
                                      <p:to>
                                        <p:strVal val="visible"/>
                                      </p:to>
                                    </p:set>
                                    <p:animEffect transition="in" filter="fade">
                                      <p:cBhvr>
                                        <p:cTn id="32" dur="2000"/>
                                        <p:tgtEl>
                                          <p:spTgt spid="296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Effect transition="in" filter="fade">
                                      <p:cBhvr>
                                        <p:cTn id="37" dur="20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Interview Skills</a:t>
            </a:r>
          </a:p>
        </p:txBody>
      </p:sp>
      <p:sp>
        <p:nvSpPr>
          <p:cNvPr id="44035" name="Rectangle 3"/>
          <p:cNvSpPr>
            <a:spLocks noGrp="1" noChangeArrowheads="1"/>
          </p:cNvSpPr>
          <p:nvPr>
            <p:ph type="body" idx="1"/>
          </p:nvPr>
        </p:nvSpPr>
        <p:spPr>
          <a:xfrm>
            <a:off x="533400" y="1600200"/>
            <a:ext cx="8153400" cy="4525963"/>
          </a:xfrm>
        </p:spPr>
        <p:txBody>
          <a:bodyPr/>
          <a:lstStyle/>
          <a:p>
            <a:pPr marL="3175" indent="-3175" eaLnBrk="1" hangingPunct="1">
              <a:buFont typeface="Wingdings" pitchFamily="2" charset="2"/>
              <a:buNone/>
              <a:defRPr/>
            </a:pPr>
            <a:r>
              <a:rPr lang="en-US" dirty="0" smtClean="0">
                <a:latin typeface="Times New Roman" pitchFamily="18" charset="0"/>
              </a:rPr>
              <a:t>Through the interview process, the individual reveals:</a:t>
            </a:r>
          </a:p>
          <a:p>
            <a:pPr eaLnBrk="1" hangingPunct="1">
              <a:defRPr/>
            </a:pPr>
            <a:r>
              <a:rPr lang="en-US" dirty="0" smtClean="0">
                <a:latin typeface="Times New Roman" pitchFamily="18" charset="0"/>
              </a:rPr>
              <a:t>Problem-solving skills</a:t>
            </a:r>
            <a:endParaRPr lang="en-US" dirty="0">
              <a:latin typeface="Times New Roman" pitchFamily="18" charset="0"/>
            </a:endParaRPr>
          </a:p>
          <a:p>
            <a:pPr eaLnBrk="1" hangingPunct="1">
              <a:defRPr/>
            </a:pPr>
            <a:r>
              <a:rPr lang="en-US" dirty="0" smtClean="0">
                <a:latin typeface="Times New Roman" pitchFamily="18" charset="0"/>
              </a:rPr>
              <a:t>Organizational skills</a:t>
            </a:r>
          </a:p>
          <a:p>
            <a:pPr eaLnBrk="1" hangingPunct="1">
              <a:defRPr/>
            </a:pPr>
            <a:r>
              <a:rPr lang="en-US" dirty="0" smtClean="0">
                <a:latin typeface="Times New Roman" pitchFamily="18" charset="0"/>
              </a:rPr>
              <a:t>Analytical skills</a:t>
            </a:r>
          </a:p>
          <a:p>
            <a:pPr eaLnBrk="1" hangingPunct="1">
              <a:defRPr/>
            </a:pPr>
            <a:r>
              <a:rPr lang="en-US" dirty="0" smtClean="0">
                <a:latin typeface="Times New Roman" pitchFamily="18" charset="0"/>
              </a:rPr>
              <a:t>Promotional skills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fade">
                                      <p:cBhvr>
                                        <p:cTn id="17" dur="2000"/>
                                        <p:tgtEl>
                                          <p:spTgt spid="44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fade">
                                      <p:cBhvr>
                                        <p:cTn id="22" dur="2000"/>
                                        <p:tgtEl>
                                          <p:spTgt spid="440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fade">
                                      <p:cBhvr>
                                        <p:cTn id="27" dur="2000"/>
                                        <p:tgtEl>
                                          <p:spTgt spid="440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4035">
                                            <p:txEl>
                                              <p:pRg st="4" end="4"/>
                                            </p:txEl>
                                          </p:spTgt>
                                        </p:tgtEl>
                                        <p:attrNameLst>
                                          <p:attrName>style.visibility</p:attrName>
                                        </p:attrNameLst>
                                      </p:cBhvr>
                                      <p:to>
                                        <p:strVal val="visible"/>
                                      </p:to>
                                    </p:set>
                                    <p:animEffect transition="in" filter="fade">
                                      <p:cBhvr>
                                        <p:cTn id="32" dur="2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Promote the Skills</a:t>
            </a:r>
          </a:p>
        </p:txBody>
      </p:sp>
      <p:sp>
        <p:nvSpPr>
          <p:cNvPr id="45059"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dirty="0" smtClean="0">
                <a:latin typeface="Times New Roman" pitchFamily="18" charset="0"/>
              </a:rPr>
              <a:t>When asking questions of the candidate, keep these skills in mind. Help the candidate to develop experience in answering questions that reveal these skills.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5059">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457200" y="228600"/>
            <a:ext cx="8229600" cy="1143000"/>
          </a:xfrm>
        </p:spPr>
        <p:txBody>
          <a:bodyPr/>
          <a:lstStyle/>
          <a:p>
            <a:pPr eaLnBrk="1" hangingPunct="1">
              <a:defRPr/>
            </a:pPr>
            <a:r>
              <a:rPr lang="en-US" sz="4000" dirty="0" smtClean="0">
                <a:latin typeface="Times New Roman"/>
                <a:cs typeface="Times New Roman"/>
              </a:rPr>
              <a:t>Judge 1</a:t>
            </a:r>
          </a:p>
        </p:txBody>
      </p:sp>
      <p:sp>
        <p:nvSpPr>
          <p:cNvPr id="59395" name="Rectangle 3"/>
          <p:cNvSpPr>
            <a:spLocks noGrp="1" noChangeArrowheads="1"/>
          </p:cNvSpPr>
          <p:nvPr>
            <p:ph type="body" idx="1"/>
          </p:nvPr>
        </p:nvSpPr>
        <p:spPr>
          <a:xfrm>
            <a:off x="533400" y="1219200"/>
            <a:ext cx="8229600" cy="5562600"/>
          </a:xfrm>
        </p:spPr>
        <p:txBody>
          <a:bodyPr/>
          <a:lstStyle/>
          <a:p>
            <a:pPr marL="0" indent="22225" eaLnBrk="1" hangingPunct="1">
              <a:buFont typeface="Wingdings" pitchFamily="2" charset="2"/>
              <a:buNone/>
              <a:defRPr/>
            </a:pPr>
            <a:r>
              <a:rPr lang="en-US" dirty="0" smtClean="0">
                <a:latin typeface="Times New Roman" pitchFamily="18" charset="0"/>
              </a:rPr>
              <a:t>The head judge at each table will have the following responsibilities:</a:t>
            </a:r>
          </a:p>
          <a:p>
            <a:pPr eaLnBrk="1" hangingPunct="1">
              <a:defRPr/>
            </a:pPr>
            <a:r>
              <a:rPr lang="en-US" dirty="0">
                <a:latin typeface="Times New Roman" pitchFamily="18" charset="0"/>
              </a:rPr>
              <a:t>R</a:t>
            </a:r>
            <a:r>
              <a:rPr lang="en-US" dirty="0" smtClean="0">
                <a:latin typeface="Times New Roman" pitchFamily="18" charset="0"/>
              </a:rPr>
              <a:t>eview the scoring procedures to ensure that everyone understands </a:t>
            </a:r>
          </a:p>
          <a:p>
            <a:pPr eaLnBrk="1" hangingPunct="1">
              <a:defRPr/>
            </a:pPr>
            <a:r>
              <a:rPr lang="en-US" dirty="0" smtClean="0">
                <a:latin typeface="Times New Roman" pitchFamily="18" charset="0"/>
              </a:rPr>
              <a:t>Greet each decathlete warmly as he or she approaches your table and verify ID number</a:t>
            </a:r>
          </a:p>
          <a:p>
            <a:pPr eaLnBrk="1" hangingPunct="1">
              <a:defRPr/>
            </a:pPr>
            <a:r>
              <a:rPr lang="en-US" dirty="0">
                <a:latin typeface="Times New Roman" pitchFamily="18" charset="0"/>
              </a:rPr>
              <a:t>C</a:t>
            </a:r>
            <a:r>
              <a:rPr lang="en-US" dirty="0" smtClean="0">
                <a:latin typeface="Times New Roman" pitchFamily="18" charset="0"/>
              </a:rPr>
              <a:t>ollect the interview </a:t>
            </a:r>
            <a:r>
              <a:rPr lang="en-US" dirty="0" err="1" smtClean="0">
                <a:latin typeface="Times New Roman" pitchFamily="18" charset="0"/>
              </a:rPr>
              <a:t>Scantron</a:t>
            </a:r>
            <a:r>
              <a:rPr lang="en-US" dirty="0" smtClean="0">
                <a:latin typeface="Times New Roman" pitchFamily="18" charset="0"/>
              </a:rPr>
              <a:t> evaluation </a:t>
            </a:r>
            <a:r>
              <a:rPr lang="en-US" dirty="0">
                <a:latin typeface="Times New Roman" pitchFamily="18" charset="0"/>
              </a:rPr>
              <a:t>f</a:t>
            </a:r>
            <a:r>
              <a:rPr lang="en-US" dirty="0" smtClean="0">
                <a:latin typeface="Times New Roman" pitchFamily="18" charset="0"/>
              </a:rPr>
              <a:t>orms</a:t>
            </a:r>
          </a:p>
          <a:p>
            <a:pPr marL="0" indent="0" eaLnBrk="1" hangingPunct="1">
              <a:buNone/>
              <a:defRPr/>
            </a:pPr>
            <a:endParaRPr lang="en-US" dirty="0" smtClean="0">
              <a:latin typeface="Times New Roman" pitchFamily="18" charset="0"/>
            </a:endParaRPr>
          </a:p>
          <a:p>
            <a:pPr marL="609600" indent="-609600" eaLnBrk="1" hangingPunct="1">
              <a:defRPr/>
            </a:pPr>
            <a:endParaRPr lang="en-US" dirty="0" smtClean="0">
              <a:latin typeface="Times New Roman" pitchFamily="18" charset="0"/>
            </a:endParaRPr>
          </a:p>
          <a:p>
            <a:pPr marL="609600" indent="-609600" eaLnBrk="1" hangingPunct="1">
              <a:defRPr/>
            </a:pPr>
            <a:endParaRPr lang="en-US" dirty="0" smtClean="0">
              <a:latin typeface="Times New Roman" pitchFamily="18" charset="0"/>
            </a:endParaRPr>
          </a:p>
          <a:p>
            <a:pPr marL="609600" indent="-609600" eaLnBrk="1" hangingPunct="1">
              <a:defRPr/>
            </a:pPr>
            <a:endParaRPr lang="en-US" dirty="0" smtClean="0">
              <a:latin typeface="Times New Roman" pitchFamily="18" charset="0"/>
            </a:endParaRPr>
          </a:p>
        </p:txBody>
      </p:sp>
    </p:spTree>
    <p:extLst>
      <p:ext uri="{BB962C8B-B14F-4D97-AF65-F5344CB8AC3E}">
        <p14:creationId xmlns:p14="http://schemas.microsoft.com/office/powerpoint/2010/main" val="845649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fade">
                                      <p:cBhvr>
                                        <p:cTn id="22" dur="2000"/>
                                        <p:tgtEl>
                                          <p:spTgt spid="593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fade">
                                      <p:cBhvr>
                                        <p:cTn id="27" dur="20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eaLnBrk="1" hangingPunct="1">
              <a:defRPr/>
            </a:pPr>
            <a:r>
              <a:rPr lang="en-US" sz="4000" dirty="0" smtClean="0">
                <a:latin typeface="Times New Roman"/>
                <a:cs typeface="Times New Roman"/>
              </a:rPr>
              <a:t>Meet and Greet</a:t>
            </a:r>
          </a:p>
        </p:txBody>
      </p:sp>
      <p:sp>
        <p:nvSpPr>
          <p:cNvPr id="60419" name="Rectangle 3"/>
          <p:cNvSpPr>
            <a:spLocks noGrp="1" noChangeArrowheads="1"/>
          </p:cNvSpPr>
          <p:nvPr>
            <p:ph type="body" idx="1"/>
          </p:nvPr>
        </p:nvSpPr>
        <p:spPr/>
        <p:txBody>
          <a:bodyPr/>
          <a:lstStyle/>
          <a:p>
            <a:pPr eaLnBrk="1" hangingPunct="1">
              <a:lnSpc>
                <a:spcPct val="90000"/>
              </a:lnSpc>
              <a:defRPr/>
            </a:pPr>
            <a:r>
              <a:rPr lang="en-US" dirty="0" smtClean="0">
                <a:latin typeface="Times New Roman" pitchFamily="18" charset="0"/>
              </a:rPr>
              <a:t>Judge 1 (head judge) will warmly greet the decathlete. Using the competitor’s name, the head judge will introduce himself/herself. </a:t>
            </a:r>
          </a:p>
          <a:p>
            <a:pPr eaLnBrk="1" hangingPunct="1">
              <a:lnSpc>
                <a:spcPct val="90000"/>
              </a:lnSpc>
              <a:defRPr/>
            </a:pPr>
            <a:r>
              <a:rPr lang="en-US" dirty="0" smtClean="0">
                <a:latin typeface="Times New Roman" pitchFamily="18" charset="0"/>
              </a:rPr>
              <a:t>Allow the student to introduce him/herself. If not forthcoming, the other judges will introduce themselves.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6041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defRPr/>
            </a:pPr>
            <a:r>
              <a:rPr lang="en-US" sz="4000" dirty="0" smtClean="0">
                <a:latin typeface="Times New Roman"/>
                <a:cs typeface="Times New Roman"/>
              </a:rPr>
              <a:t>As the Interview is Ending</a:t>
            </a:r>
          </a:p>
        </p:txBody>
      </p:sp>
      <p:sp>
        <p:nvSpPr>
          <p:cNvPr id="67587" name="Rectangle 3"/>
          <p:cNvSpPr>
            <a:spLocks noGrp="1" noChangeArrowheads="1"/>
          </p:cNvSpPr>
          <p:nvPr>
            <p:ph type="body" idx="1"/>
          </p:nvPr>
        </p:nvSpPr>
        <p:spPr>
          <a:xfrm>
            <a:off x="457200" y="1600200"/>
            <a:ext cx="8382000" cy="4525963"/>
          </a:xfrm>
        </p:spPr>
        <p:txBody>
          <a:bodyPr/>
          <a:lstStyle/>
          <a:p>
            <a:pPr marL="3175" indent="-3175" eaLnBrk="1" hangingPunct="1">
              <a:buFont typeface="Wingdings" pitchFamily="2" charset="2"/>
              <a:buNone/>
              <a:defRPr/>
            </a:pPr>
            <a:r>
              <a:rPr lang="en-US" dirty="0" smtClean="0">
                <a:latin typeface="Times New Roman"/>
                <a:cs typeface="Times New Roman"/>
              </a:rPr>
              <a:t>After time has elapsed (</a:t>
            </a:r>
            <a:r>
              <a:rPr lang="en-US" dirty="0">
                <a:latin typeface="Times New Roman"/>
                <a:cs typeface="Times New Roman"/>
              </a:rPr>
              <a:t>i</a:t>
            </a:r>
            <a:r>
              <a:rPr lang="en-US" dirty="0" smtClean="0">
                <a:latin typeface="Times New Roman"/>
                <a:cs typeface="Times New Roman"/>
              </a:rPr>
              <a:t>ndicated by the countdown clock at the front of room):</a:t>
            </a:r>
          </a:p>
          <a:p>
            <a:pPr eaLnBrk="1" hangingPunct="1">
              <a:defRPr/>
            </a:pPr>
            <a:r>
              <a:rPr lang="en-US" dirty="0" smtClean="0">
                <a:latin typeface="Times New Roman"/>
                <a:cs typeface="Times New Roman"/>
              </a:rPr>
              <a:t>Signal that the interview is over by thanking the student for his/her participation and wishing him/her well in the rest of the competition.</a:t>
            </a:r>
          </a:p>
          <a:p>
            <a:pPr eaLnBrk="1" hangingPunct="1">
              <a:defRPr/>
            </a:pPr>
            <a:r>
              <a:rPr lang="en-US" dirty="0" smtClean="0">
                <a:latin typeface="Times New Roman"/>
                <a:cs typeface="Times New Roman"/>
              </a:rPr>
              <a:t>Do NOT comment specifically on the student’s performance or provide any indication of his/her score.</a:t>
            </a:r>
          </a:p>
          <a:p>
            <a:pPr eaLnBrk="1" hangingPunct="1">
              <a:buFont typeface="Wingdings" pitchFamily="2" charset="2"/>
              <a:buNone/>
              <a:defRPr/>
            </a:pPr>
            <a:endParaRPr lang="en-US" dirty="0" smtClean="0">
              <a:latin typeface="Times New Roman"/>
              <a:cs typeface="Times New Roman"/>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Collect </a:t>
            </a:r>
            <a:r>
              <a:rPr lang="en-US" sz="4000" dirty="0" err="1" smtClean="0">
                <a:latin typeface="Times New Roman" pitchFamily="18" charset="0"/>
              </a:rPr>
              <a:t>Scantrons</a:t>
            </a:r>
            <a:endParaRPr lang="en-US" sz="4000" dirty="0" smtClean="0">
              <a:latin typeface="Times New Roman" pitchFamily="18" charset="0"/>
            </a:endParaRPr>
          </a:p>
        </p:txBody>
      </p:sp>
      <p:sp>
        <p:nvSpPr>
          <p:cNvPr id="62467" name="Rectangle 3"/>
          <p:cNvSpPr>
            <a:spLocks noGrp="1" noChangeArrowheads="1"/>
          </p:cNvSpPr>
          <p:nvPr>
            <p:ph type="body" idx="1"/>
          </p:nvPr>
        </p:nvSpPr>
        <p:spPr/>
        <p:txBody>
          <a:bodyPr/>
          <a:lstStyle/>
          <a:p>
            <a:pPr eaLnBrk="1" hangingPunct="1">
              <a:defRPr/>
            </a:pPr>
            <a:r>
              <a:rPr lang="en-US" dirty="0" smtClean="0">
                <a:latin typeface="Times New Roman" pitchFamily="18" charset="0"/>
              </a:rPr>
              <a:t>Stack the interview </a:t>
            </a:r>
            <a:r>
              <a:rPr lang="en-US" dirty="0" err="1" smtClean="0">
                <a:latin typeface="Times New Roman" pitchFamily="18" charset="0"/>
              </a:rPr>
              <a:t>Scantron</a:t>
            </a:r>
            <a:r>
              <a:rPr lang="en-US" dirty="0" smtClean="0">
                <a:latin typeface="Times New Roman" pitchFamily="18" charset="0"/>
              </a:rPr>
              <a:t> </a:t>
            </a:r>
            <a:r>
              <a:rPr lang="en-US" dirty="0">
                <a:latin typeface="Times New Roman" pitchFamily="18" charset="0"/>
              </a:rPr>
              <a:t>e</a:t>
            </a:r>
            <a:r>
              <a:rPr lang="en-US" dirty="0" smtClean="0">
                <a:latin typeface="Times New Roman" pitchFamily="18" charset="0"/>
              </a:rPr>
              <a:t>valuation forms by student and in order of judge.</a:t>
            </a:r>
          </a:p>
          <a:p>
            <a:pPr eaLnBrk="1" hangingPunct="1">
              <a:buFont typeface="Wingdings" pitchFamily="2" charset="2"/>
              <a:buNone/>
              <a:defRPr/>
            </a:pPr>
            <a:r>
              <a:rPr lang="en-US" dirty="0" smtClean="0">
                <a:latin typeface="Times New Roman" pitchFamily="18" charset="0"/>
              </a:rPr>
              <a:t>   Example:</a:t>
            </a:r>
          </a:p>
          <a:p>
            <a:pPr eaLnBrk="1" hangingPunct="1">
              <a:buFont typeface="Wingdings" pitchFamily="2" charset="2"/>
              <a:buNone/>
              <a:defRPr/>
            </a:pPr>
            <a:r>
              <a:rPr lang="en-US" dirty="0" smtClean="0">
                <a:latin typeface="Times New Roman" pitchFamily="18" charset="0"/>
              </a:rPr>
              <a:t> 		Student #1501:	Judge 1, Judge 2, Judge 3</a:t>
            </a:r>
          </a:p>
          <a:p>
            <a:pPr eaLnBrk="1" hangingPunct="1">
              <a:buFont typeface="Wingdings" pitchFamily="2" charset="2"/>
              <a:buNone/>
              <a:defRPr/>
            </a:pPr>
            <a:r>
              <a:rPr lang="en-US" dirty="0" smtClean="0">
                <a:latin typeface="Times New Roman" pitchFamily="18" charset="0"/>
              </a:rPr>
              <a:t>		Student #1601:	Judge 1, Judge 2, Judge 3</a:t>
            </a:r>
          </a:p>
          <a:p>
            <a:pPr eaLnBrk="1" hangingPunct="1">
              <a:defRPr/>
            </a:pPr>
            <a:r>
              <a:rPr lang="en-US" dirty="0" smtClean="0">
                <a:latin typeface="Times New Roman" pitchFamily="18" charset="0"/>
              </a:rPr>
              <a:t>Periodically, the interview </a:t>
            </a:r>
            <a:r>
              <a:rPr lang="en-US" dirty="0" err="1" smtClean="0">
                <a:latin typeface="Times New Roman" pitchFamily="18" charset="0"/>
              </a:rPr>
              <a:t>Scantron</a:t>
            </a:r>
            <a:r>
              <a:rPr lang="en-US" dirty="0" smtClean="0">
                <a:latin typeface="Times New Roman" pitchFamily="18" charset="0"/>
              </a:rPr>
              <a:t> evaluation forms will be collected by the interview </a:t>
            </a:r>
            <a:r>
              <a:rPr lang="en-US" dirty="0">
                <a:latin typeface="Times New Roman" pitchFamily="18" charset="0"/>
              </a:rPr>
              <a:t>c</a:t>
            </a:r>
            <a:r>
              <a:rPr lang="en-US" dirty="0" smtClean="0">
                <a:latin typeface="Times New Roman" pitchFamily="18" charset="0"/>
              </a:rPr>
              <a:t>oordinator.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dissolve">
                                      <p:cBhvr>
                                        <p:cTn id="7" dur="500"/>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dissolve">
                                      <p:cBhvr>
                                        <p:cTn id="22" dur="500"/>
                                        <p:tgtEl>
                                          <p:spTgt spid="624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2467">
                                            <p:txEl>
                                              <p:pRg st="3" end="3"/>
                                            </p:txEl>
                                          </p:spTgt>
                                        </p:tgtEl>
                                        <p:attrNameLst>
                                          <p:attrName>style.visibility</p:attrName>
                                        </p:attrNameLst>
                                      </p:cBhvr>
                                      <p:to>
                                        <p:strVal val="visible"/>
                                      </p:to>
                                    </p:set>
                                    <p:animEffect transition="in" filter="dissolve">
                                      <p:cBhvr>
                                        <p:cTn id="27" dur="500"/>
                                        <p:tgtEl>
                                          <p:spTgt spid="624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2467">
                                            <p:txEl>
                                              <p:pRg st="4" end="4"/>
                                            </p:txEl>
                                          </p:spTgt>
                                        </p:tgtEl>
                                        <p:attrNameLst>
                                          <p:attrName>style.visibility</p:attrName>
                                        </p:attrNameLst>
                                      </p:cBhvr>
                                      <p:to>
                                        <p:strVal val="visible"/>
                                      </p:to>
                                    </p:set>
                                    <p:animEffect transition="in" filter="dissolve">
                                      <p:cBhvr>
                                        <p:cTn id="32" dur="500"/>
                                        <p:tgtEl>
                                          <p:spTgt spid="62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274638"/>
            <a:ext cx="8229600" cy="1249362"/>
          </a:xfrm>
        </p:spPr>
        <p:txBody>
          <a:bodyPr/>
          <a:lstStyle/>
          <a:p>
            <a:pPr eaLnBrk="1" hangingPunct="1">
              <a:defRPr/>
            </a:pPr>
            <a:r>
              <a:rPr lang="en-US" sz="4000" dirty="0" smtClean="0">
                <a:latin typeface="Times New Roman"/>
                <a:cs typeface="Times New Roman"/>
              </a:rPr>
              <a:t>Interview Rubric</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1828800"/>
            <a:ext cx="3048000" cy="3944470"/>
          </a:xfrm>
          <a:prstGeom prst="rect">
            <a:avLst/>
          </a:prstGeom>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457200" y="274638"/>
            <a:ext cx="8153400" cy="1020762"/>
          </a:xfrm>
        </p:spPr>
        <p:txBody>
          <a:bodyPr/>
          <a:lstStyle/>
          <a:p>
            <a:pPr eaLnBrk="1" hangingPunct="1">
              <a:defRPr/>
            </a:pPr>
            <a:r>
              <a:rPr lang="en-US" dirty="0" smtClean="0">
                <a:latin typeface="Times New Roman" pitchFamily="18" charset="0"/>
              </a:rPr>
              <a:t> </a:t>
            </a:r>
            <a:r>
              <a:rPr lang="en-US" sz="4000" dirty="0" smtClean="0">
                <a:latin typeface="Times New Roman" pitchFamily="18" charset="0"/>
              </a:rPr>
              <a:t>Rubric Categories</a:t>
            </a:r>
          </a:p>
        </p:txBody>
      </p:sp>
      <p:sp>
        <p:nvSpPr>
          <p:cNvPr id="39939"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Voice</a:t>
            </a:r>
            <a:r>
              <a:rPr lang="en-US" b="1" dirty="0" smtClean="0">
                <a:solidFill>
                  <a:srgbClr val="99CCFF"/>
                </a:solidFill>
                <a:latin typeface="Times New Roman" pitchFamily="18" charset="0"/>
              </a:rPr>
              <a:t> </a:t>
            </a:r>
            <a:r>
              <a:rPr lang="en-US" dirty="0" smtClean="0">
                <a:latin typeface="Times New Roman" pitchFamily="18" charset="0"/>
              </a:rPr>
              <a:t>is the way a speaker controls volume, clarity and distinctness of voice to gain greater audibility. Voice should vary in rate, volume and pitch to engage interest, hold attention and convey self-assurance.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2000" fill="hold"/>
                                        <p:tgtEl>
                                          <p:spTgt spid="39938"/>
                                        </p:tgtEl>
                                        <p:attrNameLst>
                                          <p:attrName>ppt_w</p:attrName>
                                        </p:attrNameLst>
                                      </p:cBhvr>
                                      <p:tavLst>
                                        <p:tav tm="0">
                                          <p:val>
                                            <p:strVal val="#ppt_w"/>
                                          </p:val>
                                        </p:tav>
                                        <p:tav tm="100000">
                                          <p:val>
                                            <p:strVal val="#ppt_w"/>
                                          </p:val>
                                        </p:tav>
                                      </p:tavLst>
                                    </p:anim>
                                    <p:anim calcmode="lin" valueType="num">
                                      <p:cBhvr>
                                        <p:cTn id="8" dur="2000" fill="hold"/>
                                        <p:tgtEl>
                                          <p:spTgt spid="3993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9938"/>
                                        </p:tgtEl>
                                        <p:attrNameLst>
                                          <p:attrName>ppt_x</p:attrName>
                                        </p:attrNameLst>
                                      </p:cBhvr>
                                      <p:tavLst>
                                        <p:tav tm="0">
                                          <p:val>
                                            <p:strVal val="#ppt_x-.4"/>
                                          </p:val>
                                        </p:tav>
                                        <p:tav tm="100000">
                                          <p:val>
                                            <p:strVal val="#ppt_x"/>
                                          </p:val>
                                        </p:tav>
                                      </p:tavLst>
                                    </p:anim>
                                    <p:anim calcmode="lin" valueType="num">
                                      <p:cBhvr>
                                        <p:cTn id="10" dur="2000" fill="hold"/>
                                        <p:tgtEl>
                                          <p:spTgt spid="3993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fade">
                                      <p:cBhvr>
                                        <p:cTn id="15" dur="500">
                                          <p:stCondLst>
                                            <p:cond delay="0"/>
                                          </p:stCondLst>
                                        </p:cTn>
                                        <p:tgtEl>
                                          <p:spTgt spid="39939">
                                            <p:txEl>
                                              <p:pRg st="0" end="0"/>
                                            </p:txEl>
                                          </p:spTgt>
                                        </p:tgtEl>
                                      </p:cBhvr>
                                    </p:animEffect>
                                    <p:anim calcmode="lin" valueType="num">
                                      <p:cBhvr>
                                        <p:cTn id="16" dur="500" fill="hold">
                                          <p:stCondLst>
                                            <p:cond delay="0"/>
                                          </p:stCondLst>
                                        </p:cTn>
                                        <p:tgtEl>
                                          <p:spTgt spid="3993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99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0965" name="Rectangle 5"/>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Language Usage</a:t>
            </a:r>
            <a:r>
              <a:rPr lang="en-US" dirty="0" smtClean="0">
                <a:solidFill>
                  <a:srgbClr val="FFCC00"/>
                </a:solidFill>
                <a:latin typeface="Times New Roman" pitchFamily="18" charset="0"/>
              </a:rPr>
              <a:t> </a:t>
            </a:r>
            <a:r>
              <a:rPr lang="en-US" dirty="0" smtClean="0">
                <a:latin typeface="Times New Roman" pitchFamily="18" charset="0"/>
              </a:rPr>
              <a:t>refers to the appropriate choice of words, proper use of grammar and correct enunciation. Language should promote clear understanding of thoughts and be appropriate for the occasion.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2000" fill="hold"/>
                                        <p:tgtEl>
                                          <p:spTgt spid="40962"/>
                                        </p:tgtEl>
                                        <p:attrNameLst>
                                          <p:attrName>ppt_w</p:attrName>
                                        </p:attrNameLst>
                                      </p:cBhvr>
                                      <p:tavLst>
                                        <p:tav tm="0">
                                          <p:val>
                                            <p:strVal val="#ppt_w"/>
                                          </p:val>
                                        </p:tav>
                                        <p:tav tm="100000">
                                          <p:val>
                                            <p:strVal val="#ppt_w"/>
                                          </p:val>
                                        </p:tav>
                                      </p:tavLst>
                                    </p:anim>
                                    <p:anim calcmode="lin" valueType="num">
                                      <p:cBhvr>
                                        <p:cTn id="8" dur="2000" fill="hold"/>
                                        <p:tgtEl>
                                          <p:spTgt spid="4096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0962"/>
                                        </p:tgtEl>
                                        <p:attrNameLst>
                                          <p:attrName>ppt_x</p:attrName>
                                        </p:attrNameLst>
                                      </p:cBhvr>
                                      <p:tavLst>
                                        <p:tav tm="0">
                                          <p:val>
                                            <p:strVal val="#ppt_x-.4"/>
                                          </p:val>
                                        </p:tav>
                                        <p:tav tm="100000">
                                          <p:val>
                                            <p:strVal val="#ppt_x"/>
                                          </p:val>
                                        </p:tav>
                                      </p:tavLst>
                                    </p:anim>
                                    <p:anim calcmode="lin" valueType="num">
                                      <p:cBhvr>
                                        <p:cTn id="10" dur="2000" fill="hold"/>
                                        <p:tgtEl>
                                          <p:spTgt spid="4096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0965">
                                            <p:txEl>
                                              <p:pRg st="0" end="0"/>
                                            </p:txEl>
                                          </p:spTgt>
                                        </p:tgtEl>
                                        <p:attrNameLst>
                                          <p:attrName>style.visibility</p:attrName>
                                        </p:attrNameLst>
                                      </p:cBhvr>
                                      <p:to>
                                        <p:strVal val="visible"/>
                                      </p:to>
                                    </p:set>
                                    <p:animEffect transition="in" filter="fade">
                                      <p:cBhvr>
                                        <p:cTn id="15" dur="500">
                                          <p:stCondLst>
                                            <p:cond delay="0"/>
                                          </p:stCondLst>
                                        </p:cTn>
                                        <p:tgtEl>
                                          <p:spTgt spid="40965">
                                            <p:txEl>
                                              <p:pRg st="0" end="0"/>
                                            </p:txEl>
                                          </p:spTgt>
                                        </p:tgtEl>
                                      </p:cBhvr>
                                    </p:animEffect>
                                    <p:anim calcmode="lin" valueType="num">
                                      <p:cBhvr>
                                        <p:cTn id="16" dur="500" fill="hold">
                                          <p:stCondLst>
                                            <p:cond delay="0"/>
                                          </p:stCondLst>
                                        </p:cTn>
                                        <p:tgtEl>
                                          <p:spTgt spid="4096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096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Objective Events</a:t>
            </a:r>
          </a:p>
        </p:txBody>
      </p:sp>
      <p:sp>
        <p:nvSpPr>
          <p:cNvPr id="9219" name="Rectangle 3"/>
          <p:cNvSpPr>
            <a:spLocks noGrp="1" noChangeArrowheads="1"/>
          </p:cNvSpPr>
          <p:nvPr>
            <p:ph type="body" idx="1"/>
          </p:nvPr>
        </p:nvSpPr>
        <p:spPr>
          <a:xfrm>
            <a:off x="381000" y="1600200"/>
            <a:ext cx="8382000" cy="4525963"/>
          </a:xfrm>
        </p:spPr>
        <p:txBody>
          <a:bodyPr/>
          <a:lstStyle/>
          <a:p>
            <a:pPr marL="0" indent="0" eaLnBrk="1" hangingPunct="1">
              <a:buNone/>
              <a:defRPr/>
            </a:pPr>
            <a:r>
              <a:rPr lang="en-US" dirty="0" smtClean="0">
                <a:latin typeface="Times New Roman" pitchFamily="18" charset="0"/>
              </a:rPr>
              <a:t>The United States Academic Decathlon</a:t>
            </a:r>
            <a:r>
              <a:rPr lang="en-US" i="1" baseline="30000" dirty="0" smtClean="0">
                <a:latin typeface="Times New Roman"/>
                <a:cs typeface="Times New Roman"/>
              </a:rPr>
              <a:t>®</a:t>
            </a:r>
            <a:r>
              <a:rPr lang="en-US" dirty="0" smtClean="0">
                <a:latin typeface="Times New Roman" pitchFamily="18" charset="0"/>
              </a:rPr>
              <a:t> program provides a format in which high school students compete in many subject areas. Seven of the events are considered </a:t>
            </a:r>
            <a:r>
              <a:rPr lang="en-US" dirty="0">
                <a:latin typeface="Times New Roman" pitchFamily="18" charset="0"/>
              </a:rPr>
              <a:t>o</a:t>
            </a:r>
            <a:r>
              <a:rPr lang="en-US" dirty="0" smtClean="0">
                <a:latin typeface="Times New Roman" pitchFamily="18" charset="0"/>
              </a:rPr>
              <a:t>bjective in nature and have written examinations: economics, art, literature, mathematics, science, music and social science.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Effect transition="in" filter="fade">
                                      <p:cBhvr>
                                        <p:cTn id="9" dur="5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stCondLst>
                                            <p:cond delay="0"/>
                                          </p:stCondLst>
                                        </p:cTn>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1987"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Interpersonal Skills</a:t>
            </a:r>
            <a:r>
              <a:rPr lang="en-US" dirty="0" smtClean="0">
                <a:solidFill>
                  <a:srgbClr val="FFCC00"/>
                </a:solidFill>
                <a:latin typeface="Times New Roman" pitchFamily="18" charset="0"/>
              </a:rPr>
              <a:t> </a:t>
            </a:r>
            <a:r>
              <a:rPr lang="en-US" dirty="0" smtClean="0">
                <a:latin typeface="Times New Roman" pitchFamily="18" charset="0"/>
              </a:rPr>
              <a:t>are measured by the student’s ability to establish rapport with interviewers. The student’s responses should correspond to and interact with the interviewers’ questions, and he/she should stimulate involvement with the interviewers.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2000" fill="hold"/>
                                        <p:tgtEl>
                                          <p:spTgt spid="41986"/>
                                        </p:tgtEl>
                                        <p:attrNameLst>
                                          <p:attrName>ppt_w</p:attrName>
                                        </p:attrNameLst>
                                      </p:cBhvr>
                                      <p:tavLst>
                                        <p:tav tm="0">
                                          <p:val>
                                            <p:strVal val="#ppt_w"/>
                                          </p:val>
                                        </p:tav>
                                        <p:tav tm="100000">
                                          <p:val>
                                            <p:strVal val="#ppt_w"/>
                                          </p:val>
                                        </p:tav>
                                      </p:tavLst>
                                    </p:anim>
                                    <p:anim calcmode="lin" valueType="num">
                                      <p:cBhvr>
                                        <p:cTn id="8" dur="2000" fill="hold"/>
                                        <p:tgtEl>
                                          <p:spTgt spid="419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1986"/>
                                        </p:tgtEl>
                                        <p:attrNameLst>
                                          <p:attrName>ppt_x</p:attrName>
                                        </p:attrNameLst>
                                      </p:cBhvr>
                                      <p:tavLst>
                                        <p:tav tm="0">
                                          <p:val>
                                            <p:strVal val="#ppt_x-.4"/>
                                          </p:val>
                                        </p:tav>
                                        <p:tav tm="100000">
                                          <p:val>
                                            <p:strVal val="#ppt_x"/>
                                          </p:val>
                                        </p:tav>
                                      </p:tavLst>
                                    </p:anim>
                                    <p:anim calcmode="lin" valueType="num">
                                      <p:cBhvr>
                                        <p:cTn id="10" dur="2000" fill="hold"/>
                                        <p:tgtEl>
                                          <p:spTgt spid="419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1987">
                                            <p:txEl>
                                              <p:pRg st="0" end="0"/>
                                            </p:txEl>
                                          </p:spTgt>
                                        </p:tgtEl>
                                        <p:attrNameLst>
                                          <p:attrName>style.visibility</p:attrName>
                                        </p:attrNameLst>
                                      </p:cBhvr>
                                      <p:to>
                                        <p:strVal val="visible"/>
                                      </p:to>
                                    </p:set>
                                    <p:animEffect transition="in" filter="fade">
                                      <p:cBhvr>
                                        <p:cTn id="15" dur="500">
                                          <p:stCondLst>
                                            <p:cond delay="0"/>
                                          </p:stCondLst>
                                        </p:cTn>
                                        <p:tgtEl>
                                          <p:spTgt spid="41987">
                                            <p:txEl>
                                              <p:pRg st="0" end="0"/>
                                            </p:txEl>
                                          </p:spTgt>
                                        </p:tgtEl>
                                      </p:cBhvr>
                                    </p:animEffect>
                                    <p:anim calcmode="lin" valueType="num">
                                      <p:cBhvr>
                                        <p:cTn id="16" dur="500" fill="hold">
                                          <p:stCondLst>
                                            <p:cond delay="0"/>
                                          </p:stCondLst>
                                        </p:cTn>
                                        <p:tgtEl>
                                          <p:spTgt spid="4198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3011"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Non-Verbal Language</a:t>
            </a:r>
            <a:r>
              <a:rPr lang="en-US" dirty="0" smtClean="0">
                <a:solidFill>
                  <a:srgbClr val="FFCC00"/>
                </a:solidFill>
                <a:latin typeface="Times New Roman" pitchFamily="18" charset="0"/>
              </a:rPr>
              <a:t> </a:t>
            </a:r>
            <a:r>
              <a:rPr lang="en-US" dirty="0" smtClean="0">
                <a:latin typeface="Times New Roman" pitchFamily="18" charset="0"/>
              </a:rPr>
              <a:t>refers to the manner in which the student uses gestures, facial expressions and physical involvement for effective communication.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2000" fill="hold"/>
                                        <p:tgtEl>
                                          <p:spTgt spid="43010"/>
                                        </p:tgtEl>
                                        <p:attrNameLst>
                                          <p:attrName>ppt_w</p:attrName>
                                        </p:attrNameLst>
                                      </p:cBhvr>
                                      <p:tavLst>
                                        <p:tav tm="0">
                                          <p:val>
                                            <p:strVal val="#ppt_w"/>
                                          </p:val>
                                        </p:tav>
                                        <p:tav tm="100000">
                                          <p:val>
                                            <p:strVal val="#ppt_w"/>
                                          </p:val>
                                        </p:tav>
                                      </p:tavLst>
                                    </p:anim>
                                    <p:anim calcmode="lin" valueType="num">
                                      <p:cBhvr>
                                        <p:cTn id="8" dur="2000" fill="hold"/>
                                        <p:tgtEl>
                                          <p:spTgt spid="430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3010"/>
                                        </p:tgtEl>
                                        <p:attrNameLst>
                                          <p:attrName>ppt_x</p:attrName>
                                        </p:attrNameLst>
                                      </p:cBhvr>
                                      <p:tavLst>
                                        <p:tav tm="0">
                                          <p:val>
                                            <p:strVal val="#ppt_x-.4"/>
                                          </p:val>
                                        </p:tav>
                                        <p:tav tm="100000">
                                          <p:val>
                                            <p:strVal val="#ppt_x"/>
                                          </p:val>
                                        </p:tav>
                                      </p:tavLst>
                                    </p:anim>
                                    <p:anim calcmode="lin" valueType="num">
                                      <p:cBhvr>
                                        <p:cTn id="10" dur="2000" fill="hold"/>
                                        <p:tgtEl>
                                          <p:spTgt spid="430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3011">
                                            <p:txEl>
                                              <p:pRg st="0" end="0"/>
                                            </p:txEl>
                                          </p:spTgt>
                                        </p:tgtEl>
                                        <p:attrNameLst>
                                          <p:attrName>style.visibility</p:attrName>
                                        </p:attrNameLst>
                                      </p:cBhvr>
                                      <p:to>
                                        <p:strVal val="visible"/>
                                      </p:to>
                                    </p:set>
                                    <p:animEffect transition="in" filter="fade">
                                      <p:cBhvr>
                                        <p:cTn id="15" dur="500">
                                          <p:stCondLst>
                                            <p:cond delay="0"/>
                                          </p:stCondLst>
                                        </p:cTn>
                                        <p:tgtEl>
                                          <p:spTgt spid="43011">
                                            <p:txEl>
                                              <p:pRg st="0" end="0"/>
                                            </p:txEl>
                                          </p:spTgt>
                                        </p:tgtEl>
                                      </p:cBhvr>
                                    </p:animEffect>
                                    <p:anim calcmode="lin" valueType="num">
                                      <p:cBhvr>
                                        <p:cTn id="16" dur="500" fill="hold">
                                          <p:stCondLst>
                                            <p:cond delay="0"/>
                                          </p:stCondLst>
                                        </p:cTn>
                                        <p:tgtEl>
                                          <p:spTgt spid="4301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6083"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Manner</a:t>
            </a:r>
            <a:r>
              <a:rPr lang="en-US" dirty="0" smtClean="0">
                <a:solidFill>
                  <a:srgbClr val="99CCFF"/>
                </a:solidFill>
                <a:latin typeface="Times New Roman" pitchFamily="18" charset="0"/>
              </a:rPr>
              <a:t> </a:t>
            </a:r>
            <a:r>
              <a:rPr lang="en-US" dirty="0" smtClean="0">
                <a:latin typeface="Times New Roman" pitchFamily="18" charset="0"/>
              </a:rPr>
              <a:t>is measured through the student’s ability to speak with enthusiasm and assurance while showing interest in the interviewers and confidence in their reactions. The student should be direct in his/her response.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2000" fill="hold"/>
                                        <p:tgtEl>
                                          <p:spTgt spid="46082"/>
                                        </p:tgtEl>
                                        <p:attrNameLst>
                                          <p:attrName>ppt_w</p:attrName>
                                        </p:attrNameLst>
                                      </p:cBhvr>
                                      <p:tavLst>
                                        <p:tav tm="0">
                                          <p:val>
                                            <p:strVal val="#ppt_w"/>
                                          </p:val>
                                        </p:tav>
                                        <p:tav tm="100000">
                                          <p:val>
                                            <p:strVal val="#ppt_w"/>
                                          </p:val>
                                        </p:tav>
                                      </p:tavLst>
                                    </p:anim>
                                    <p:anim calcmode="lin" valueType="num">
                                      <p:cBhvr>
                                        <p:cTn id="8" dur="2000" fill="hold"/>
                                        <p:tgtEl>
                                          <p:spTgt spid="4608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6082"/>
                                        </p:tgtEl>
                                        <p:attrNameLst>
                                          <p:attrName>ppt_x</p:attrName>
                                        </p:attrNameLst>
                                      </p:cBhvr>
                                      <p:tavLst>
                                        <p:tav tm="0">
                                          <p:val>
                                            <p:strVal val="#ppt_x-.4"/>
                                          </p:val>
                                        </p:tav>
                                        <p:tav tm="100000">
                                          <p:val>
                                            <p:strVal val="#ppt_x"/>
                                          </p:val>
                                        </p:tav>
                                      </p:tavLst>
                                    </p:anim>
                                    <p:anim calcmode="lin" valueType="num">
                                      <p:cBhvr>
                                        <p:cTn id="10" dur="2000" fill="hold"/>
                                        <p:tgtEl>
                                          <p:spTgt spid="4608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6083">
                                            <p:txEl>
                                              <p:pRg st="0" end="0"/>
                                            </p:txEl>
                                          </p:spTgt>
                                        </p:tgtEl>
                                        <p:attrNameLst>
                                          <p:attrName>style.visibility</p:attrName>
                                        </p:attrNameLst>
                                      </p:cBhvr>
                                      <p:to>
                                        <p:strVal val="visible"/>
                                      </p:to>
                                    </p:set>
                                    <p:animEffect transition="in" filter="fade">
                                      <p:cBhvr>
                                        <p:cTn id="15" dur="500">
                                          <p:stCondLst>
                                            <p:cond delay="0"/>
                                          </p:stCondLst>
                                        </p:cTn>
                                        <p:tgtEl>
                                          <p:spTgt spid="46083">
                                            <p:txEl>
                                              <p:pRg st="0" end="0"/>
                                            </p:txEl>
                                          </p:spTgt>
                                        </p:tgtEl>
                                      </p:cBhvr>
                                    </p:animEffect>
                                    <p:anim calcmode="lin" valueType="num">
                                      <p:cBhvr>
                                        <p:cTn id="16" dur="500" fill="hold">
                                          <p:stCondLst>
                                            <p:cond delay="0"/>
                                          </p:stCondLst>
                                        </p:cTn>
                                        <p:tgtEl>
                                          <p:spTgt spid="460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60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8131" name="Rectangle 3"/>
          <p:cNvSpPr>
            <a:spLocks noGrp="1" noChangeArrowheads="1"/>
          </p:cNvSpPr>
          <p:nvPr>
            <p:ph type="body" idx="1"/>
          </p:nvPr>
        </p:nvSpPr>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Listening Skills</a:t>
            </a:r>
            <a:r>
              <a:rPr lang="en-US" dirty="0" smtClean="0">
                <a:solidFill>
                  <a:srgbClr val="FFCC00"/>
                </a:solidFill>
                <a:latin typeface="Times New Roman" pitchFamily="18" charset="0"/>
              </a:rPr>
              <a:t> </a:t>
            </a:r>
            <a:r>
              <a:rPr lang="en-US" dirty="0" smtClean="0">
                <a:latin typeface="Times New Roman" pitchFamily="18" charset="0"/>
              </a:rPr>
              <a:t>refer to the ability to analyze and interpret what is being asked. In order to answer skillfully and address the issue being considered, the student must listen carefully and attentively. The student’s responses to the questions will give an indication of his/her level of attention and ability to identify, sort and process the information being requested.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2000" fill="hold"/>
                                        <p:tgtEl>
                                          <p:spTgt spid="48130"/>
                                        </p:tgtEl>
                                        <p:attrNameLst>
                                          <p:attrName>ppt_w</p:attrName>
                                        </p:attrNameLst>
                                      </p:cBhvr>
                                      <p:tavLst>
                                        <p:tav tm="0">
                                          <p:val>
                                            <p:strVal val="#ppt_w"/>
                                          </p:val>
                                        </p:tav>
                                        <p:tav tm="100000">
                                          <p:val>
                                            <p:strVal val="#ppt_w"/>
                                          </p:val>
                                        </p:tav>
                                      </p:tavLst>
                                    </p:anim>
                                    <p:anim calcmode="lin" valueType="num">
                                      <p:cBhvr>
                                        <p:cTn id="8" dur="2000" fill="hold"/>
                                        <p:tgtEl>
                                          <p:spTgt spid="4813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8130"/>
                                        </p:tgtEl>
                                        <p:attrNameLst>
                                          <p:attrName>ppt_x</p:attrName>
                                        </p:attrNameLst>
                                      </p:cBhvr>
                                      <p:tavLst>
                                        <p:tav tm="0">
                                          <p:val>
                                            <p:strVal val="#ppt_x-.4"/>
                                          </p:val>
                                        </p:tav>
                                        <p:tav tm="100000">
                                          <p:val>
                                            <p:strVal val="#ppt_x"/>
                                          </p:val>
                                        </p:tav>
                                      </p:tavLst>
                                    </p:anim>
                                    <p:anim calcmode="lin" valueType="num">
                                      <p:cBhvr>
                                        <p:cTn id="10" dur="2000" fill="hold"/>
                                        <p:tgtEl>
                                          <p:spTgt spid="4813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8131">
                                            <p:txEl>
                                              <p:pRg st="0" end="0"/>
                                            </p:txEl>
                                          </p:spTgt>
                                        </p:tgtEl>
                                        <p:attrNameLst>
                                          <p:attrName>style.visibility</p:attrName>
                                        </p:attrNameLst>
                                      </p:cBhvr>
                                      <p:to>
                                        <p:strVal val="visible"/>
                                      </p:to>
                                    </p:set>
                                    <p:animEffect transition="in" filter="fade">
                                      <p:cBhvr>
                                        <p:cTn id="15" dur="500">
                                          <p:stCondLst>
                                            <p:cond delay="0"/>
                                          </p:stCondLst>
                                        </p:cTn>
                                        <p:tgtEl>
                                          <p:spTgt spid="48131">
                                            <p:txEl>
                                              <p:pRg st="0" end="0"/>
                                            </p:txEl>
                                          </p:spTgt>
                                        </p:tgtEl>
                                      </p:cBhvr>
                                    </p:animEffect>
                                    <p:anim calcmode="lin" valueType="num">
                                      <p:cBhvr>
                                        <p:cTn id="16" dur="500" fill="hold">
                                          <p:stCondLst>
                                            <p:cond delay="0"/>
                                          </p:stCondLst>
                                        </p:cTn>
                                        <p:tgtEl>
                                          <p:spTgt spid="4813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228600"/>
            <a:ext cx="8229600" cy="1143000"/>
          </a:xfrm>
        </p:spPr>
        <p:txBody>
          <a:bodyPr/>
          <a:lstStyle/>
          <a:p>
            <a:pPr eaLnBrk="1" hangingPunct="1">
              <a:defRPr/>
            </a:pPr>
            <a:r>
              <a:rPr lang="en-US" sz="4000" dirty="0" smtClean="0">
                <a:latin typeface="Times New Roman" pitchFamily="18" charset="0"/>
              </a:rPr>
              <a:t>Rubric Categories</a:t>
            </a:r>
          </a:p>
        </p:txBody>
      </p:sp>
      <p:sp>
        <p:nvSpPr>
          <p:cNvPr id="49155" name="Rectangle 3"/>
          <p:cNvSpPr>
            <a:spLocks noGrp="1" noChangeArrowheads="1"/>
          </p:cNvSpPr>
          <p:nvPr>
            <p:ph type="body" idx="1"/>
          </p:nvPr>
        </p:nvSpPr>
        <p:spPr>
          <a:xfrm>
            <a:off x="304800" y="1295400"/>
            <a:ext cx="8610600" cy="5334000"/>
          </a:xfrm>
        </p:spPr>
        <p:txBody>
          <a:bodyPr/>
          <a:lstStyle/>
          <a:p>
            <a:pPr marL="0" indent="0" eaLnBrk="1" hangingPunct="1">
              <a:spcBef>
                <a:spcPts val="0"/>
              </a:spcBef>
              <a:buFont typeface="Wingdings" pitchFamily="2" charset="2"/>
              <a:buNone/>
              <a:defRPr/>
            </a:pPr>
            <a:r>
              <a:rPr lang="en-US" b="1" spc="-40" dirty="0" smtClean="0">
                <a:solidFill>
                  <a:srgbClr val="FFCC00"/>
                </a:solidFill>
                <a:latin typeface="Times New Roman" pitchFamily="18" charset="0"/>
              </a:rPr>
              <a:t>Answering Skills</a:t>
            </a:r>
            <a:r>
              <a:rPr lang="en-US" spc="-40" dirty="0" smtClean="0">
                <a:solidFill>
                  <a:srgbClr val="FFCC00"/>
                </a:solidFill>
                <a:latin typeface="Times New Roman" pitchFamily="18" charset="0"/>
              </a:rPr>
              <a:t> </a:t>
            </a:r>
            <a:r>
              <a:rPr lang="en-US" spc="-40" dirty="0" smtClean="0">
                <a:latin typeface="Times New Roman" pitchFamily="18" charset="0"/>
              </a:rPr>
              <a:t>refer to the ability to address the issue being considered</a:t>
            </a:r>
            <a:r>
              <a:rPr lang="en-US" spc="-40" dirty="0">
                <a:latin typeface="Times New Roman" pitchFamily="18" charset="0"/>
              </a:rPr>
              <a:t>,</a:t>
            </a:r>
            <a:r>
              <a:rPr lang="en-US" spc="-40" dirty="0" smtClean="0">
                <a:latin typeface="Times New Roman" pitchFamily="18" charset="0"/>
              </a:rPr>
              <a:t> present information in a clear and concise manner, organize information in a logical and sequential order, adjust responses appropriately to a variety of audiences, and pace conversation to convey necessary information and achieve purpose. Order, logic, imagination, intelligence and other personal qualities are reflected in the way answers are given. Information presented should be relevant to the question being asked.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2000" fill="hold"/>
                                        <p:tgtEl>
                                          <p:spTgt spid="49154"/>
                                        </p:tgtEl>
                                        <p:attrNameLst>
                                          <p:attrName>ppt_w</p:attrName>
                                        </p:attrNameLst>
                                      </p:cBhvr>
                                      <p:tavLst>
                                        <p:tav tm="0">
                                          <p:val>
                                            <p:strVal val="#ppt_w"/>
                                          </p:val>
                                        </p:tav>
                                        <p:tav tm="100000">
                                          <p:val>
                                            <p:strVal val="#ppt_w"/>
                                          </p:val>
                                        </p:tav>
                                      </p:tavLst>
                                    </p:anim>
                                    <p:anim calcmode="lin" valueType="num">
                                      <p:cBhvr>
                                        <p:cTn id="8" dur="2000" fill="hold"/>
                                        <p:tgtEl>
                                          <p:spTgt spid="4915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9154"/>
                                        </p:tgtEl>
                                        <p:attrNameLst>
                                          <p:attrName>ppt_x</p:attrName>
                                        </p:attrNameLst>
                                      </p:cBhvr>
                                      <p:tavLst>
                                        <p:tav tm="0">
                                          <p:val>
                                            <p:strVal val="#ppt_x-.4"/>
                                          </p:val>
                                        </p:tav>
                                        <p:tav tm="100000">
                                          <p:val>
                                            <p:strVal val="#ppt_x"/>
                                          </p:val>
                                        </p:tav>
                                      </p:tavLst>
                                    </p:anim>
                                    <p:anim calcmode="lin" valueType="num">
                                      <p:cBhvr>
                                        <p:cTn id="10" dur="2000" fill="hold"/>
                                        <p:tgtEl>
                                          <p:spTgt spid="4915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500">
                                          <p:stCondLst>
                                            <p:cond delay="0"/>
                                          </p:stCondLst>
                                        </p:cTn>
                                        <p:tgtEl>
                                          <p:spTgt spid="49155">
                                            <p:txEl>
                                              <p:pRg st="0" end="0"/>
                                            </p:txEl>
                                          </p:spTgt>
                                        </p:tgtEl>
                                      </p:cBhvr>
                                    </p:animEffect>
                                    <p:anim calcmode="lin" valueType="num">
                                      <p:cBhvr>
                                        <p:cTn id="16" dur="500" fill="hold">
                                          <p:stCondLst>
                                            <p:cond delay="0"/>
                                          </p:stCondLst>
                                        </p:cTn>
                                        <p:tgtEl>
                                          <p:spTgt spid="4915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51203" name="Rectangle 3"/>
          <p:cNvSpPr>
            <a:spLocks noGrp="1" noChangeArrowheads="1"/>
          </p:cNvSpPr>
          <p:nvPr>
            <p:ph type="body" idx="1"/>
          </p:nvPr>
        </p:nvSpPr>
        <p:spPr>
          <a:xfrm>
            <a:off x="457200" y="1447800"/>
            <a:ext cx="8229600" cy="4525963"/>
          </a:xfrm>
        </p:spPr>
        <p:txBody>
          <a:bodyPr/>
          <a:lstStyle/>
          <a:p>
            <a:pPr marL="0" indent="0" eaLnBrk="1" hangingPunct="1">
              <a:spcBef>
                <a:spcPts val="0"/>
              </a:spcBef>
              <a:buFont typeface="Wingdings" pitchFamily="2" charset="2"/>
              <a:buNone/>
              <a:defRPr/>
            </a:pPr>
            <a:r>
              <a:rPr lang="en-US" b="1" dirty="0" smtClean="0">
                <a:solidFill>
                  <a:srgbClr val="FFCC00"/>
                </a:solidFill>
                <a:latin typeface="Times New Roman" pitchFamily="18" charset="0"/>
              </a:rPr>
              <a:t>Responses</a:t>
            </a:r>
            <a:r>
              <a:rPr lang="en-US" dirty="0" smtClean="0">
                <a:latin typeface="Times New Roman" pitchFamily="18" charset="0"/>
              </a:rPr>
              <a:t> refer to the quality of the answers given. The student should reflect on the questions to provide thoughtful and insightful responses. A well thought out answer engages the interviewers’ attention and gives insight into the student’s personal qualities, skills, goals and experiences. Relevant examples and illustrations support the answers. The student should speak with certainty and conviction.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2000" fill="hold"/>
                                        <p:tgtEl>
                                          <p:spTgt spid="51202"/>
                                        </p:tgtEl>
                                        <p:attrNameLst>
                                          <p:attrName>ppt_w</p:attrName>
                                        </p:attrNameLst>
                                      </p:cBhvr>
                                      <p:tavLst>
                                        <p:tav tm="0">
                                          <p:val>
                                            <p:strVal val="#ppt_w"/>
                                          </p:val>
                                        </p:tav>
                                        <p:tav tm="100000">
                                          <p:val>
                                            <p:strVal val="#ppt_w"/>
                                          </p:val>
                                        </p:tav>
                                      </p:tavLst>
                                    </p:anim>
                                    <p:anim calcmode="lin" valueType="num">
                                      <p:cBhvr>
                                        <p:cTn id="8" dur="2000" fill="hold"/>
                                        <p:tgtEl>
                                          <p:spTgt spid="5120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1202"/>
                                        </p:tgtEl>
                                        <p:attrNameLst>
                                          <p:attrName>ppt_x</p:attrName>
                                        </p:attrNameLst>
                                      </p:cBhvr>
                                      <p:tavLst>
                                        <p:tav tm="0">
                                          <p:val>
                                            <p:strVal val="#ppt_x-.4"/>
                                          </p:val>
                                        </p:tav>
                                        <p:tav tm="100000">
                                          <p:val>
                                            <p:strVal val="#ppt_x"/>
                                          </p:val>
                                        </p:tav>
                                      </p:tavLst>
                                    </p:anim>
                                    <p:anim calcmode="lin" valueType="num">
                                      <p:cBhvr>
                                        <p:cTn id="10" dur="2000" fill="hold"/>
                                        <p:tgtEl>
                                          <p:spTgt spid="5120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1203">
                                            <p:txEl>
                                              <p:pRg st="0" end="0"/>
                                            </p:txEl>
                                          </p:spTgt>
                                        </p:tgtEl>
                                        <p:attrNameLst>
                                          <p:attrName>style.visibility</p:attrName>
                                        </p:attrNameLst>
                                      </p:cBhvr>
                                      <p:to>
                                        <p:strVal val="visible"/>
                                      </p:to>
                                    </p:set>
                                    <p:animEffect transition="in" filter="fade">
                                      <p:cBhvr>
                                        <p:cTn id="15" dur="500">
                                          <p:stCondLst>
                                            <p:cond delay="0"/>
                                          </p:stCondLst>
                                        </p:cTn>
                                        <p:tgtEl>
                                          <p:spTgt spid="51203">
                                            <p:txEl>
                                              <p:pRg st="0" end="0"/>
                                            </p:txEl>
                                          </p:spTgt>
                                        </p:tgtEl>
                                      </p:cBhvr>
                                    </p:animEffect>
                                    <p:anim calcmode="lin" valueType="num">
                                      <p:cBhvr>
                                        <p:cTn id="16" dur="500" fill="hold">
                                          <p:stCondLst>
                                            <p:cond delay="0"/>
                                          </p:stCondLst>
                                        </p:cTn>
                                        <p:tgtEl>
                                          <p:spTgt spid="5120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457200" y="152400"/>
            <a:ext cx="8229600" cy="1143000"/>
          </a:xfrm>
        </p:spPr>
        <p:txBody>
          <a:bodyPr/>
          <a:lstStyle/>
          <a:p>
            <a:pPr eaLnBrk="1" hangingPunct="1">
              <a:defRPr/>
            </a:pPr>
            <a:r>
              <a:rPr lang="en-US" sz="4000" dirty="0" smtClean="0">
                <a:latin typeface="Times New Roman" pitchFamily="18" charset="0"/>
              </a:rPr>
              <a:t>Rubric Categories</a:t>
            </a:r>
          </a:p>
        </p:txBody>
      </p:sp>
      <p:sp>
        <p:nvSpPr>
          <p:cNvPr id="50181" name="Rectangle 5"/>
          <p:cNvSpPr>
            <a:spLocks noGrp="1" noChangeArrowheads="1"/>
          </p:cNvSpPr>
          <p:nvPr>
            <p:ph type="body" idx="1"/>
          </p:nvPr>
        </p:nvSpPr>
        <p:spPr>
          <a:xfrm>
            <a:off x="381000" y="1371600"/>
            <a:ext cx="8382000" cy="5410200"/>
          </a:xfrm>
        </p:spPr>
        <p:txBody>
          <a:bodyPr/>
          <a:lstStyle/>
          <a:p>
            <a:pPr marL="0" indent="0" eaLnBrk="1" hangingPunct="1">
              <a:spcBef>
                <a:spcPct val="0"/>
              </a:spcBef>
              <a:buFont typeface="Wingdings" pitchFamily="2" charset="2"/>
              <a:buNone/>
              <a:defRPr/>
            </a:pPr>
            <a:r>
              <a:rPr lang="en-US" b="1" spc="-50" dirty="0" smtClean="0">
                <a:solidFill>
                  <a:srgbClr val="FFCC00"/>
                </a:solidFill>
                <a:latin typeface="Times New Roman" pitchFamily="18" charset="0"/>
              </a:rPr>
              <a:t>Overall Effectiveness</a:t>
            </a:r>
            <a:r>
              <a:rPr lang="en-US" spc="-50" dirty="0" smtClean="0">
                <a:solidFill>
                  <a:srgbClr val="FFCC00"/>
                </a:solidFill>
                <a:latin typeface="Times New Roman" pitchFamily="18" charset="0"/>
              </a:rPr>
              <a:t> </a:t>
            </a:r>
            <a:r>
              <a:rPr lang="en-US" spc="-50" dirty="0" smtClean="0">
                <a:latin typeface="Times New Roman" pitchFamily="18" charset="0"/>
              </a:rPr>
              <a:t>measures the nature of information provided</a:t>
            </a:r>
            <a:r>
              <a:rPr lang="en-US" spc="-50" dirty="0">
                <a:latin typeface="Times New Roman" pitchFamily="18" charset="0"/>
              </a:rPr>
              <a:t>,</a:t>
            </a:r>
            <a:r>
              <a:rPr lang="en-US" spc="-50" dirty="0" smtClean="0">
                <a:latin typeface="Times New Roman" pitchFamily="18" charset="0"/>
              </a:rPr>
              <a:t> manner in which it was communicated</a:t>
            </a:r>
            <a:r>
              <a:rPr lang="en-US" spc="-50" dirty="0">
                <a:latin typeface="Times New Roman" pitchFamily="18" charset="0"/>
              </a:rPr>
              <a:t>,</a:t>
            </a:r>
            <a:r>
              <a:rPr lang="en-US" spc="-50" dirty="0" smtClean="0">
                <a:latin typeface="Times New Roman" pitchFamily="18" charset="0"/>
              </a:rPr>
              <a:t> overall impression it created, and rapport established between the interviewer and candidate. Some of the questions to consider are: </a:t>
            </a:r>
          </a:p>
          <a:p>
            <a:pPr marL="0" indent="0" eaLnBrk="1" hangingPunct="1">
              <a:spcBef>
                <a:spcPct val="0"/>
              </a:spcBef>
              <a:buNone/>
              <a:defRPr/>
            </a:pPr>
            <a:r>
              <a:rPr lang="en-US" spc="-50" dirty="0" smtClean="0">
                <a:latin typeface="Times New Roman" pitchFamily="18" charset="0"/>
              </a:rPr>
              <a:t>Did the student provide the information requested in a skillful manner? Was the information relevant and meaningful? Was the student able to achieve a positive impression of his/her skills, experiences and personal qualities?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2000" fill="hold"/>
                                        <p:tgtEl>
                                          <p:spTgt spid="50178"/>
                                        </p:tgtEl>
                                        <p:attrNameLst>
                                          <p:attrName>ppt_w</p:attrName>
                                        </p:attrNameLst>
                                      </p:cBhvr>
                                      <p:tavLst>
                                        <p:tav tm="0">
                                          <p:val>
                                            <p:strVal val="#ppt_w"/>
                                          </p:val>
                                        </p:tav>
                                        <p:tav tm="100000">
                                          <p:val>
                                            <p:strVal val="#ppt_w"/>
                                          </p:val>
                                        </p:tav>
                                      </p:tavLst>
                                    </p:anim>
                                    <p:anim calcmode="lin" valueType="num">
                                      <p:cBhvr>
                                        <p:cTn id="8" dur="2000" fill="hold"/>
                                        <p:tgtEl>
                                          <p:spTgt spid="5017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0178"/>
                                        </p:tgtEl>
                                        <p:attrNameLst>
                                          <p:attrName>ppt_x</p:attrName>
                                        </p:attrNameLst>
                                      </p:cBhvr>
                                      <p:tavLst>
                                        <p:tav tm="0">
                                          <p:val>
                                            <p:strVal val="#ppt_x-.4"/>
                                          </p:val>
                                        </p:tav>
                                        <p:tav tm="100000">
                                          <p:val>
                                            <p:strVal val="#ppt_x"/>
                                          </p:val>
                                        </p:tav>
                                      </p:tavLst>
                                    </p:anim>
                                    <p:anim calcmode="lin" valueType="num">
                                      <p:cBhvr>
                                        <p:cTn id="10" dur="2000" fill="hold"/>
                                        <p:tgtEl>
                                          <p:spTgt spid="5017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50181">
                                            <p:txEl>
                                              <p:pRg st="0" end="0"/>
                                            </p:txEl>
                                          </p:spTgt>
                                        </p:tgtEl>
                                        <p:attrNameLst>
                                          <p:attrName>style.visibility</p:attrName>
                                        </p:attrNameLst>
                                      </p:cBhvr>
                                      <p:to>
                                        <p:strVal val="visible"/>
                                      </p:to>
                                    </p:set>
                                    <p:animEffect transition="in" filter="fade">
                                      <p:cBhvr>
                                        <p:cTn id="15" dur="500">
                                          <p:stCondLst>
                                            <p:cond delay="0"/>
                                          </p:stCondLst>
                                        </p:cTn>
                                        <p:tgtEl>
                                          <p:spTgt spid="50181">
                                            <p:txEl>
                                              <p:pRg st="0" end="0"/>
                                            </p:txEl>
                                          </p:spTgt>
                                        </p:tgtEl>
                                      </p:cBhvr>
                                    </p:animEffect>
                                    <p:anim calcmode="lin" valueType="num">
                                      <p:cBhvr>
                                        <p:cTn id="16" dur="500" fill="hold">
                                          <p:stCondLst>
                                            <p:cond delay="0"/>
                                          </p:stCondLst>
                                        </p:cTn>
                                        <p:tgtEl>
                                          <p:spTgt spid="5018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5018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50181">
                                            <p:txEl>
                                              <p:pRg st="1" end="1"/>
                                            </p:txEl>
                                          </p:spTgt>
                                        </p:tgtEl>
                                        <p:attrNameLst>
                                          <p:attrName>style.visibility</p:attrName>
                                        </p:attrNameLst>
                                      </p:cBhvr>
                                      <p:to>
                                        <p:strVal val="visible"/>
                                      </p:to>
                                    </p:set>
                                    <p:animEffect transition="in" filter="fade">
                                      <p:cBhvr>
                                        <p:cTn id="22" dur="500">
                                          <p:stCondLst>
                                            <p:cond delay="0"/>
                                          </p:stCondLst>
                                        </p:cTn>
                                        <p:tgtEl>
                                          <p:spTgt spid="50181">
                                            <p:txEl>
                                              <p:pRg st="1" end="1"/>
                                            </p:txEl>
                                          </p:spTgt>
                                        </p:tgtEl>
                                      </p:cBhvr>
                                    </p:animEffect>
                                    <p:anim calcmode="lin" valueType="num">
                                      <p:cBhvr>
                                        <p:cTn id="23" dur="500" fill="hold">
                                          <p:stCondLst>
                                            <p:cond delay="0"/>
                                          </p:stCondLst>
                                        </p:cTn>
                                        <p:tgtEl>
                                          <p:spTgt spid="5018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5018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8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Rubric Categories</a:t>
            </a:r>
          </a:p>
        </p:txBody>
      </p:sp>
      <p:sp>
        <p:nvSpPr>
          <p:cNvPr id="47107" name="Rectangle 3"/>
          <p:cNvSpPr>
            <a:spLocks noGrp="1" noChangeArrowheads="1"/>
          </p:cNvSpPr>
          <p:nvPr>
            <p:ph type="body" idx="1"/>
          </p:nvPr>
        </p:nvSpPr>
        <p:spPr>
          <a:xfrm>
            <a:off x="457200" y="1447800"/>
            <a:ext cx="8229600" cy="4525963"/>
          </a:xfrm>
        </p:spPr>
        <p:txBody>
          <a:bodyPr/>
          <a:lstStyle/>
          <a:p>
            <a:pPr marL="0" indent="0" eaLnBrk="1" hangingPunct="1">
              <a:spcBef>
                <a:spcPts val="0"/>
              </a:spcBef>
              <a:buNone/>
              <a:defRPr/>
            </a:pPr>
            <a:r>
              <a:rPr lang="en-US" b="1" dirty="0" smtClean="0">
                <a:solidFill>
                  <a:srgbClr val="FFCC00"/>
                </a:solidFill>
                <a:latin typeface="Times New Roman" pitchFamily="18" charset="0"/>
              </a:rPr>
              <a:t>Appearance</a:t>
            </a:r>
            <a:r>
              <a:rPr lang="en-US" dirty="0" smtClean="0">
                <a:latin typeface="Times New Roman" pitchFamily="18" charset="0"/>
              </a:rPr>
              <a:t> refers to the appropriate attire of the student. It should follow United States Academic Decathlon</a:t>
            </a:r>
            <a:r>
              <a:rPr lang="en-US" baseline="30000" dirty="0">
                <a:latin typeface="Times New Roman" pitchFamily="18" charset="0"/>
              </a:rPr>
              <a:t>®</a:t>
            </a:r>
            <a:r>
              <a:rPr lang="en-US" dirty="0" smtClean="0">
                <a:latin typeface="Times New Roman" pitchFamily="18" charset="0"/>
              </a:rPr>
              <a:t> dress standards and be appropriate for an interview.</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768" decel="100000"/>
                                        <p:tgtEl>
                                          <p:spTgt spid="47106"/>
                                        </p:tgtEl>
                                      </p:cBhvr>
                                    </p:animEffect>
                                    <p:animScale>
                                      <p:cBhvr>
                                        <p:cTn id="8" dur="768" decel="100000"/>
                                        <p:tgtEl>
                                          <p:spTgt spid="47106"/>
                                        </p:tgtEl>
                                      </p:cBhvr>
                                      <p:from x="10000" y="10000"/>
                                      <p:to x="200000" y="450000"/>
                                    </p:animScale>
                                    <p:animScale>
                                      <p:cBhvr>
                                        <p:cTn id="9" dur="1230" accel="100000" fill="hold">
                                          <p:stCondLst>
                                            <p:cond delay="768"/>
                                          </p:stCondLst>
                                        </p:cTn>
                                        <p:tgtEl>
                                          <p:spTgt spid="47106"/>
                                        </p:tgtEl>
                                      </p:cBhvr>
                                      <p:from x="200000" y="450000"/>
                                      <p:to x="100000" y="100000"/>
                                    </p:animScale>
                                    <p:set>
                                      <p:cBhvr>
                                        <p:cTn id="10" dur="768" fill="hold"/>
                                        <p:tgtEl>
                                          <p:spTgt spid="47106"/>
                                        </p:tgtEl>
                                        <p:attrNameLst>
                                          <p:attrName>ppt_x</p:attrName>
                                        </p:attrNameLst>
                                      </p:cBhvr>
                                      <p:to>
                                        <p:strVal val="(0.5)"/>
                                      </p:to>
                                    </p:set>
                                    <p:anim from="(0.5)" to="(#ppt_x)" calcmode="lin" valueType="num">
                                      <p:cBhvr>
                                        <p:cTn id="11" dur="1230" accel="100000" fill="hold">
                                          <p:stCondLst>
                                            <p:cond delay="768"/>
                                          </p:stCondLst>
                                        </p:cTn>
                                        <p:tgtEl>
                                          <p:spTgt spid="47106"/>
                                        </p:tgtEl>
                                        <p:attrNameLst>
                                          <p:attrName>ppt_x</p:attrName>
                                        </p:attrNameLst>
                                      </p:cBhvr>
                                    </p:anim>
                                    <p:set>
                                      <p:cBhvr>
                                        <p:cTn id="12" dur="768" fill="hold"/>
                                        <p:tgtEl>
                                          <p:spTgt spid="47106"/>
                                        </p:tgtEl>
                                        <p:attrNameLst>
                                          <p:attrName>ppt_y</p:attrName>
                                        </p:attrNameLst>
                                      </p:cBhvr>
                                      <p:to>
                                        <p:strVal val="(#ppt_y+0.4)"/>
                                      </p:to>
                                    </p:set>
                                    <p:anim from="(#ppt_y+0.4)" to="(#ppt_y)" calcmode="lin" valueType="num">
                                      <p:cBhvr>
                                        <p:cTn id="13" dur="1230" accel="100000" fill="hold">
                                          <p:stCondLst>
                                            <p:cond delay="768"/>
                                          </p:stCondLst>
                                        </p:cTn>
                                        <p:tgtEl>
                                          <p:spTgt spid="4710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7107">
                                            <p:txEl>
                                              <p:pRg st="0" end="0"/>
                                            </p:txEl>
                                          </p:spTgt>
                                        </p:tgtEl>
                                        <p:attrNameLst>
                                          <p:attrName>style.visibility</p:attrName>
                                        </p:attrNameLst>
                                      </p:cBhvr>
                                      <p:to>
                                        <p:strVal val="visible"/>
                                      </p:to>
                                    </p:set>
                                    <p:anim calcmode="lin" valueType="num">
                                      <p:cBhvr>
                                        <p:cTn id="18"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710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4000" dirty="0" smtClean="0">
                <a:latin typeface="Times New Roman" panose="02020603050405020304" pitchFamily="18" charset="0"/>
                <a:cs typeface="Times New Roman" panose="02020603050405020304" pitchFamily="18" charset="0"/>
              </a:rPr>
              <a:t>Scoring Standard</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295400"/>
            <a:ext cx="8534400" cy="5334000"/>
          </a:xfrm>
        </p:spPr>
        <p:txBody>
          <a:bodyPr/>
          <a:lstStyle/>
          <a:p>
            <a:r>
              <a:rPr lang="en-US" dirty="0" smtClean="0">
                <a:latin typeface="Times New Roman" panose="02020603050405020304" pitchFamily="18" charset="0"/>
                <a:cs typeface="Times New Roman" panose="02020603050405020304" pitchFamily="18" charset="0"/>
              </a:rPr>
              <a:t>United States Academic Decathlon</a:t>
            </a:r>
            <a:r>
              <a:rPr lang="en-US" baseline="30000" dirty="0">
                <a:latin typeface="Times New Roman" pitchFamily="18" charset="0"/>
              </a:rPr>
              <a:t>®</a:t>
            </a:r>
            <a:r>
              <a:rPr lang="en-US" dirty="0" smtClean="0">
                <a:latin typeface="Times New Roman" panose="02020603050405020304" pitchFamily="18" charset="0"/>
                <a:cs typeface="Times New Roman" panose="02020603050405020304" pitchFamily="18" charset="0"/>
              </a:rPr>
              <a:t> has determined that ALL students at the national </a:t>
            </a:r>
            <a:r>
              <a:rPr lang="en-US" dirty="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inals will start the interview with a score of five in each of the 10 categories. As the interview progresses, the students will gain or lose points based on their performance.</a:t>
            </a:r>
          </a:p>
          <a:p>
            <a:r>
              <a:rPr lang="en-US" dirty="0" smtClean="0">
                <a:latin typeface="Times New Roman" panose="02020603050405020304" pitchFamily="18" charset="0"/>
                <a:cs typeface="Times New Roman" panose="02020603050405020304" pitchFamily="18" charset="0"/>
              </a:rPr>
              <a:t>Score each student independently.</a:t>
            </a:r>
          </a:p>
          <a:p>
            <a:r>
              <a:rPr lang="en-US" dirty="0" smtClean="0">
                <a:latin typeface="Times New Roman" panose="02020603050405020304" pitchFamily="18" charset="0"/>
                <a:cs typeface="Times New Roman" panose="02020603050405020304" pitchFamily="18" charset="0"/>
              </a:rPr>
              <a:t>Your first student might be the best of the event. </a:t>
            </a:r>
          </a:p>
          <a:p>
            <a:r>
              <a:rPr lang="en-US" dirty="0" smtClean="0">
                <a:latin typeface="Times New Roman" panose="02020603050405020304" pitchFamily="18" charset="0"/>
                <a:cs typeface="Times New Roman" panose="02020603050405020304" pitchFamily="18" charset="0"/>
              </a:rPr>
              <a:t>Perfect scores MUST be exemplary.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13559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457200" y="381000"/>
            <a:ext cx="8229600" cy="685800"/>
          </a:xfrm>
        </p:spPr>
        <p:txBody>
          <a:bodyPr/>
          <a:lstStyle/>
          <a:p>
            <a:pPr eaLnBrk="1" hangingPunct="1">
              <a:defRPr/>
            </a:pPr>
            <a:r>
              <a:rPr lang="en-US" sz="4000" dirty="0" smtClean="0">
                <a:latin typeface="Times New Roman" pitchFamily="18" charset="0"/>
              </a:rPr>
              <a:t>Volunteers are Valuable!</a:t>
            </a:r>
          </a:p>
        </p:txBody>
      </p:sp>
      <p:sp>
        <p:nvSpPr>
          <p:cNvPr id="52227" name="Rectangle 3"/>
          <p:cNvSpPr>
            <a:spLocks noGrp="1" noChangeArrowheads="1"/>
          </p:cNvSpPr>
          <p:nvPr>
            <p:ph type="body" idx="1"/>
          </p:nvPr>
        </p:nvSpPr>
        <p:spPr>
          <a:xfrm>
            <a:off x="457200" y="1143000"/>
            <a:ext cx="8229600" cy="4983163"/>
          </a:xfrm>
        </p:spPr>
        <p:txBody>
          <a:bodyPr/>
          <a:lstStyle/>
          <a:p>
            <a:pPr eaLnBrk="1" hangingPunct="1">
              <a:defRPr/>
            </a:pPr>
            <a:r>
              <a:rPr lang="en-US" dirty="0" smtClean="0">
                <a:latin typeface="Times New Roman" pitchFamily="18" charset="0"/>
              </a:rPr>
              <a:t>Thanks again for your help. Without you, this event could not occur.</a:t>
            </a:r>
          </a:p>
          <a:p>
            <a:pPr eaLnBrk="1" hangingPunct="1">
              <a:defRPr/>
            </a:pPr>
            <a:r>
              <a:rPr lang="en-US" dirty="0" smtClean="0">
                <a:latin typeface="Times New Roman" pitchFamily="18" charset="0"/>
              </a:rPr>
              <a:t>Enjoy yourself!</a:t>
            </a:r>
          </a:p>
          <a:p>
            <a:pPr eaLnBrk="1" hangingPunct="1">
              <a:defRPr/>
            </a:pPr>
            <a:r>
              <a:rPr lang="en-US" dirty="0" smtClean="0">
                <a:latin typeface="Times New Roman" pitchFamily="18" charset="0"/>
              </a:rPr>
              <a:t>You are going to meet some amazing and impressive young people who are a tribute to our schools. </a:t>
            </a:r>
          </a:p>
          <a:p>
            <a:pPr eaLnBrk="1" hangingPunct="1">
              <a:defRPr/>
            </a:pPr>
            <a:r>
              <a:rPr lang="en-US" dirty="0" smtClean="0">
                <a:latin typeface="Times New Roman" pitchFamily="18" charset="0"/>
              </a:rPr>
              <a:t>Everyone at United States Academic Decathlon</a:t>
            </a:r>
            <a:r>
              <a:rPr lang="en-US" baseline="30000" dirty="0">
                <a:latin typeface="Times New Roman" pitchFamily="18" charset="0"/>
              </a:rPr>
              <a:t>®</a:t>
            </a:r>
            <a:r>
              <a:rPr lang="en-US" dirty="0" smtClean="0">
                <a:latin typeface="Times New Roman" pitchFamily="18" charset="0"/>
              </a:rPr>
              <a:t> appreciates your time and energy.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5000" fill="hold"/>
                                        <p:tgtEl>
                                          <p:spTgt spid="52226"/>
                                        </p:tgtEl>
                                        <p:attrNameLst>
                                          <p:attrName>ppt_x</p:attrName>
                                        </p:attrNameLst>
                                      </p:cBhvr>
                                      <p:tavLst>
                                        <p:tav tm="0">
                                          <p:val>
                                            <p:strVal val="#ppt_x"/>
                                          </p:val>
                                        </p:tav>
                                        <p:tav tm="100000">
                                          <p:val>
                                            <p:strVal val="#ppt_x"/>
                                          </p:val>
                                        </p:tav>
                                      </p:tavLst>
                                    </p:anim>
                                    <p:anim calcmode="lin" valueType="num">
                                      <p:cBhvr>
                                        <p:cTn id="8" dur="15000" fill="hold"/>
                                        <p:tgtEl>
                                          <p:spTgt spid="52226"/>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 calcmode="lin" valueType="num">
                                      <p:cBhvr>
                                        <p:cTn id="11" dur="15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52227">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 calcmode="lin" valueType="num">
                                      <p:cBhvr>
                                        <p:cTn id="15" dur="15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52227">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p:cTn id="19" dur="15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52227">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52227">
                                            <p:txEl>
                                              <p:pRg st="3" end="3"/>
                                            </p:txEl>
                                          </p:spTgt>
                                        </p:tgtEl>
                                        <p:attrNameLst>
                                          <p:attrName>style.visibility</p:attrName>
                                        </p:attrNameLst>
                                      </p:cBhvr>
                                      <p:to>
                                        <p:strVal val="visible"/>
                                      </p:to>
                                    </p:set>
                                    <p:anim calcmode="lin" valueType="num">
                                      <p:cBhvr>
                                        <p:cTn id="23" dur="15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52227">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Subjective Events</a:t>
            </a:r>
          </a:p>
        </p:txBody>
      </p:sp>
      <p:sp>
        <p:nvSpPr>
          <p:cNvPr id="10243" name="Rectangle 3"/>
          <p:cNvSpPr>
            <a:spLocks noGrp="1" noChangeArrowheads="1"/>
          </p:cNvSpPr>
          <p:nvPr>
            <p:ph type="body" idx="1"/>
          </p:nvPr>
        </p:nvSpPr>
        <p:spPr/>
        <p:txBody>
          <a:bodyPr/>
          <a:lstStyle/>
          <a:p>
            <a:pPr marL="0" indent="0" eaLnBrk="1" hangingPunct="1">
              <a:buNone/>
              <a:defRPr/>
            </a:pPr>
            <a:r>
              <a:rPr lang="en-US" dirty="0" smtClean="0">
                <a:latin typeface="Times New Roman" pitchFamily="18" charset="0"/>
              </a:rPr>
              <a:t>Three events involve communication skills. </a:t>
            </a:r>
            <a:r>
              <a:rPr lang="en-US" dirty="0">
                <a:latin typeface="Times New Roman" pitchFamily="18" charset="0"/>
              </a:rPr>
              <a:t>S</a:t>
            </a:r>
            <a:r>
              <a:rPr lang="en-US" dirty="0" smtClean="0">
                <a:latin typeface="Times New Roman" pitchFamily="18" charset="0"/>
              </a:rPr>
              <a:t>tudents compete in speech, interview and essay, which are referred to as subjective events.</a:t>
            </a:r>
          </a:p>
        </p:txBody>
      </p:sp>
      <p:pic>
        <p:nvPicPr>
          <p:cNvPr id="30724" name="Picture 4" descr="as3824"/>
          <p:cNvPicPr>
            <a:picLocks noChangeAspect="1" noChangeArrowheads="1"/>
          </p:cNvPicPr>
          <p:nvPr/>
        </p:nvPicPr>
        <p:blipFill>
          <a:blip r:embed="rId2" cstate="print"/>
          <a:srcRect/>
          <a:stretch>
            <a:fillRect/>
          </a:stretch>
        </p:blipFill>
        <p:spPr bwMode="auto">
          <a:xfrm>
            <a:off x="3352800" y="3886200"/>
            <a:ext cx="2085975" cy="22193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dissolve">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2209800"/>
            <a:ext cx="8229600" cy="2773363"/>
          </a:xfrm>
        </p:spPr>
        <p:txBody>
          <a:bodyPr/>
          <a:lstStyle/>
          <a:p>
            <a:pPr algn="ctr">
              <a:buNone/>
            </a:pPr>
            <a:r>
              <a:rPr lang="en-US" sz="4000" dirty="0">
                <a:latin typeface="Times New Roman"/>
                <a:cs typeface="Times New Roman"/>
              </a:rPr>
              <a:t>United States Academic Decathlon</a:t>
            </a:r>
            <a:r>
              <a:rPr lang="en-US" sz="4000" baseline="30000" dirty="0">
                <a:latin typeface="Times New Roman" pitchFamily="18" charset="0"/>
              </a:rPr>
              <a:t>®</a:t>
            </a:r>
            <a:endParaRPr lang="en-US" sz="4000" dirty="0" smtClean="0">
              <a:latin typeface="Times New Roman"/>
              <a:cs typeface="Times New Roman"/>
            </a:endParaRPr>
          </a:p>
          <a:p>
            <a:pPr algn="ctr">
              <a:buNone/>
            </a:pPr>
            <a:r>
              <a:rPr lang="en-US" sz="4000" dirty="0" smtClean="0">
                <a:latin typeface="Times New Roman"/>
                <a:cs typeface="Times New Roman"/>
              </a:rPr>
              <a:t>THANKS YOU!</a:t>
            </a:r>
            <a:endParaRPr lang="en-US" sz="4000" dirty="0">
              <a:latin typeface="Times New Roman"/>
              <a:cs typeface="Times New Roman"/>
            </a:endParaRPr>
          </a:p>
        </p:txBody>
      </p:sp>
    </p:spTree>
  </p:cSld>
  <p:clrMapOvr>
    <a:masterClrMapping/>
  </p:clrMapOvr>
  <p:transition spd="slow">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522" y="331523"/>
            <a:ext cx="6124955" cy="6194955"/>
          </a:xfrm>
        </p:spPr>
      </p:pic>
    </p:spTree>
    <p:extLst>
      <p:ext uri="{BB962C8B-B14F-4D97-AF65-F5344CB8AC3E}">
        <p14:creationId xmlns:p14="http://schemas.microsoft.com/office/powerpoint/2010/main" val="1003654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304800"/>
            <a:ext cx="8229600" cy="1143000"/>
          </a:xfrm>
        </p:spPr>
        <p:txBody>
          <a:bodyPr/>
          <a:lstStyle/>
          <a:p>
            <a:pPr eaLnBrk="1" hangingPunct="1">
              <a:defRPr/>
            </a:pPr>
            <a:r>
              <a:rPr lang="en-US" sz="4000" dirty="0" smtClean="0">
                <a:latin typeface="Times New Roman" pitchFamily="18" charset="0"/>
              </a:rPr>
              <a:t>Super Quiz</a:t>
            </a:r>
            <a:r>
              <a:rPr lang="en-US" sz="4000" baseline="30000" dirty="0" smtClean="0">
                <a:latin typeface="Times New Roman" pitchFamily="18" charset="0"/>
              </a:rPr>
              <a:t>™</a:t>
            </a:r>
          </a:p>
        </p:txBody>
      </p:sp>
      <p:sp>
        <p:nvSpPr>
          <p:cNvPr id="11267" name="Rectangle 3"/>
          <p:cNvSpPr>
            <a:spLocks noGrp="1" noChangeArrowheads="1"/>
          </p:cNvSpPr>
          <p:nvPr>
            <p:ph type="body" idx="1"/>
          </p:nvPr>
        </p:nvSpPr>
        <p:spPr>
          <a:xfrm>
            <a:off x="533400" y="1447800"/>
            <a:ext cx="8001000" cy="4525963"/>
          </a:xfrm>
        </p:spPr>
        <p:txBody>
          <a:bodyPr/>
          <a:lstStyle/>
          <a:p>
            <a:pPr marL="0" indent="0" eaLnBrk="1" hangingPunct="1">
              <a:buNone/>
              <a:defRPr/>
            </a:pPr>
            <a:r>
              <a:rPr lang="en-US" dirty="0" smtClean="0">
                <a:latin typeface="Times New Roman" pitchFamily="18" charset="0"/>
              </a:rPr>
              <a:t>The culmination of the competition is the Super Quiz</a:t>
            </a:r>
            <a:r>
              <a:rPr lang="en-US" baseline="30000" dirty="0" smtClean="0">
                <a:latin typeface="Times New Roman" pitchFamily="18" charset="0"/>
              </a:rPr>
              <a:t>™</a:t>
            </a:r>
            <a:r>
              <a:rPr lang="en-US" dirty="0" smtClean="0">
                <a:latin typeface="Times New Roman" pitchFamily="18" charset="0"/>
              </a:rPr>
              <a:t>. It is a team relay event held before a large audience. Academic groups from each team will go on stage and collaboratively answer questions.</a:t>
            </a:r>
          </a:p>
        </p:txBody>
      </p:sp>
      <p:sp>
        <p:nvSpPr>
          <p:cNvPr id="31748" name="Text Box 4"/>
          <p:cNvSpPr txBox="1">
            <a:spLocks noChangeArrowheads="1"/>
          </p:cNvSpPr>
          <p:nvPr/>
        </p:nvSpPr>
        <p:spPr bwMode="auto">
          <a:xfrm>
            <a:off x="3429000" y="4191000"/>
            <a:ext cx="2057400" cy="366713"/>
          </a:xfrm>
          <a:prstGeom prst="rect">
            <a:avLst/>
          </a:prstGeom>
          <a:noFill/>
          <a:ln w="9525">
            <a:noFill/>
            <a:miter lim="800000"/>
            <a:headEnd/>
            <a:tailEnd/>
          </a:ln>
        </p:spPr>
        <p:txBody>
          <a:bodyPr>
            <a:spAutoFit/>
          </a:bodyPr>
          <a:lstStyle/>
          <a:p>
            <a:pPr>
              <a:spcBef>
                <a:spcPct val="50000"/>
              </a:spcBef>
            </a:pPr>
            <a:endParaRPr lang="en-US"/>
          </a:p>
        </p:txBody>
      </p:sp>
      <p:pic>
        <p:nvPicPr>
          <p:cNvPr id="31749" name="Picture 6" descr="image2071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05200" y="4267200"/>
            <a:ext cx="1727729" cy="222799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600">
                                          <p:stCondLst>
                                            <p:cond delay="0"/>
                                          </p:stCondLst>
                                        </p:cTn>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randombar(horizontal)">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Team Makeup</a:t>
            </a:r>
          </a:p>
        </p:txBody>
      </p:sp>
      <p:sp>
        <p:nvSpPr>
          <p:cNvPr id="12291" name="Rectangle 3"/>
          <p:cNvSpPr>
            <a:spLocks noGrp="1" noChangeArrowheads="1"/>
          </p:cNvSpPr>
          <p:nvPr>
            <p:ph type="body" idx="1"/>
          </p:nvPr>
        </p:nvSpPr>
        <p:spPr>
          <a:xfrm>
            <a:off x="304800" y="1417638"/>
            <a:ext cx="8534400" cy="5257800"/>
          </a:xfrm>
        </p:spPr>
        <p:txBody>
          <a:bodyPr/>
          <a:lstStyle/>
          <a:p>
            <a:pPr marL="0" indent="0" eaLnBrk="1" hangingPunct="1">
              <a:buNone/>
              <a:defRPr/>
            </a:pPr>
            <a:r>
              <a:rPr lang="en-US" dirty="0" smtClean="0">
                <a:latin typeface="Times New Roman" pitchFamily="18" charset="0"/>
              </a:rPr>
              <a:t>A unique aspect of United States Academic Decathlon</a:t>
            </a:r>
            <a:r>
              <a:rPr lang="en-US" baseline="30000" dirty="0" smtClean="0">
                <a:latin typeface="Times New Roman" pitchFamily="18" charset="0"/>
              </a:rPr>
              <a:t>®</a:t>
            </a:r>
            <a:r>
              <a:rPr lang="en-US" dirty="0" smtClean="0">
                <a:latin typeface="Times New Roman" pitchFamily="18" charset="0"/>
              </a:rPr>
              <a:t> is that each team includes students from all academic levels. </a:t>
            </a:r>
          </a:p>
          <a:p>
            <a:pPr marL="0" indent="0" eaLnBrk="1" hangingPunct="1">
              <a:buNone/>
              <a:defRPr/>
            </a:pPr>
            <a:r>
              <a:rPr lang="en-US" dirty="0" smtClean="0">
                <a:latin typeface="Times New Roman" pitchFamily="18" charset="0"/>
              </a:rPr>
              <a:t>A team consists of nine students:</a:t>
            </a:r>
          </a:p>
          <a:p>
            <a:pPr eaLnBrk="1" hangingPunct="1">
              <a:defRPr/>
            </a:pPr>
            <a:r>
              <a:rPr lang="en-US" dirty="0" smtClean="0">
                <a:latin typeface="Times New Roman" pitchFamily="18" charset="0"/>
              </a:rPr>
              <a:t>Three “A” students who compete in the Honor division</a:t>
            </a:r>
          </a:p>
          <a:p>
            <a:pPr eaLnBrk="1" hangingPunct="1">
              <a:defRPr/>
            </a:pPr>
            <a:r>
              <a:rPr lang="en-US" dirty="0" smtClean="0">
                <a:latin typeface="Times New Roman" pitchFamily="18" charset="0"/>
              </a:rPr>
              <a:t>Three “B” students who compete in the Scholastic division</a:t>
            </a:r>
          </a:p>
          <a:p>
            <a:pPr eaLnBrk="1" hangingPunct="1">
              <a:defRPr/>
            </a:pPr>
            <a:r>
              <a:rPr lang="en-US" dirty="0" smtClean="0">
                <a:latin typeface="Times New Roman" pitchFamily="18" charset="0"/>
              </a:rPr>
              <a:t>Three “C” or below students who compete in the Varsity division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2000"/>
                                        <p:tgtEl>
                                          <p:spTgt spid="122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1">
                                            <p:txEl>
                                              <p:pRg st="4" end="4"/>
                                            </p:txEl>
                                          </p:spTgt>
                                        </p:tgtEl>
                                        <p:attrNameLst>
                                          <p:attrName>style.visibility</p:attrName>
                                        </p:attrNameLst>
                                      </p:cBhvr>
                                      <p:to>
                                        <p:strVal val="visible"/>
                                      </p:to>
                                    </p:set>
                                    <p:animEffect transition="in" filter="fade">
                                      <p:cBhvr>
                                        <p:cTn id="32" dur="20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Orientation Purpose</a:t>
            </a:r>
          </a:p>
        </p:txBody>
      </p:sp>
      <p:sp>
        <p:nvSpPr>
          <p:cNvPr id="13315" name="Rectangle 3"/>
          <p:cNvSpPr>
            <a:spLocks noGrp="1" noChangeArrowheads="1"/>
          </p:cNvSpPr>
          <p:nvPr>
            <p:ph type="body" idx="1"/>
          </p:nvPr>
        </p:nvSpPr>
        <p:spPr>
          <a:xfrm>
            <a:off x="457200" y="1447800"/>
            <a:ext cx="8229600" cy="5257800"/>
          </a:xfrm>
        </p:spPr>
        <p:txBody>
          <a:bodyPr/>
          <a:lstStyle/>
          <a:p>
            <a:pPr marL="0" indent="0" eaLnBrk="1" hangingPunct="1">
              <a:buNone/>
              <a:defRPr/>
            </a:pPr>
            <a:r>
              <a:rPr lang="en-US" dirty="0" smtClean="0">
                <a:latin typeface="Times New Roman" pitchFamily="18" charset="0"/>
              </a:rPr>
              <a:t>The purpose of this orientation is to familiarize you with the interview event. </a:t>
            </a:r>
            <a:r>
              <a:rPr lang="en-US" dirty="0" smtClean="0">
                <a:solidFill>
                  <a:schemeClr val="hlink"/>
                </a:solidFill>
                <a:latin typeface="Times New Roman" pitchFamily="18" charset="0"/>
              </a:rPr>
              <a:t>An interview has two primary functions – to give information and to get information.</a:t>
            </a:r>
            <a:r>
              <a:rPr lang="en-US" dirty="0" smtClean="0">
                <a:latin typeface="Times New Roman" pitchFamily="18" charset="0"/>
              </a:rPr>
              <a:t> In the framework of United States Academic Decathlon</a:t>
            </a:r>
            <a:r>
              <a:rPr lang="en-US" baseline="30000" dirty="0" smtClean="0">
                <a:latin typeface="Times New Roman" pitchFamily="18" charset="0"/>
              </a:rPr>
              <a:t>®</a:t>
            </a:r>
            <a:r>
              <a:rPr lang="en-US" dirty="0" smtClean="0">
                <a:latin typeface="Times New Roman" pitchFamily="18" charset="0"/>
              </a:rPr>
              <a:t>, most of the interviewing process will be devoted to judges posing questions to the decathletes. It is important that the interview be as objective and consistent as possible. All students </a:t>
            </a:r>
            <a:r>
              <a:rPr lang="en-US" u="sng" dirty="0" smtClean="0">
                <a:latin typeface="Times New Roman" pitchFamily="18" charset="0"/>
              </a:rPr>
              <a:t>must</a:t>
            </a:r>
            <a:r>
              <a:rPr lang="en-US" dirty="0" smtClean="0">
                <a:latin typeface="Times New Roman" pitchFamily="18" charset="0"/>
              </a:rPr>
              <a:t> have an equal opportunity to express themselves.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331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z="4000" dirty="0" smtClean="0">
                <a:latin typeface="Times New Roman" pitchFamily="18" charset="0"/>
              </a:rPr>
              <a:t>Interview Purpose</a:t>
            </a:r>
          </a:p>
        </p:txBody>
      </p:sp>
      <p:sp>
        <p:nvSpPr>
          <p:cNvPr id="14339" name="Rectangle 3"/>
          <p:cNvSpPr>
            <a:spLocks noGrp="1" noChangeArrowheads="1"/>
          </p:cNvSpPr>
          <p:nvPr>
            <p:ph type="body" idx="1"/>
          </p:nvPr>
        </p:nvSpPr>
        <p:spPr>
          <a:xfrm>
            <a:off x="457200" y="1295400"/>
            <a:ext cx="8458200" cy="5334000"/>
          </a:xfrm>
        </p:spPr>
        <p:txBody>
          <a:bodyPr/>
          <a:lstStyle/>
          <a:p>
            <a:pPr marL="0" indent="0" eaLnBrk="1" hangingPunct="1">
              <a:buNone/>
              <a:defRPr/>
            </a:pPr>
            <a:r>
              <a:rPr lang="en-US" dirty="0" smtClean="0">
                <a:latin typeface="Times New Roman" pitchFamily="18" charset="0"/>
              </a:rPr>
              <a:t>While the format will have elements similar to a professional or college interview, the content of many of your questions should specifically relate to United States Academic Decathlon</a:t>
            </a:r>
            <a:r>
              <a:rPr lang="en-US" baseline="30000" dirty="0" smtClean="0">
                <a:latin typeface="Times New Roman" pitchFamily="18" charset="0"/>
              </a:rPr>
              <a:t>®</a:t>
            </a:r>
            <a:r>
              <a:rPr lang="en-US" dirty="0" smtClean="0">
                <a:latin typeface="Times New Roman" pitchFamily="18" charset="0"/>
              </a:rPr>
              <a:t>. For this event, the intent is to keep the process as “contest-related” as possible. The interview experience is designed as a teaching instrument to prepare students to present themselves in a positive manner when interviewing for a job, scholarship, or any competitive position.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2054</Words>
  <Application>Microsoft Office PowerPoint</Application>
  <PresentationFormat>On-screen Show (4:3)</PresentationFormat>
  <Paragraphs>159</Paragraphs>
  <Slides>51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51</vt:i4>
      </vt:variant>
    </vt:vector>
  </HeadingPairs>
  <TitlesOfParts>
    <vt:vector size="57" baseType="lpstr">
      <vt:lpstr>Arial</vt:lpstr>
      <vt:lpstr>Garamond</vt:lpstr>
      <vt:lpstr>Times New Roman</vt:lpstr>
      <vt:lpstr>Wingdings</vt:lpstr>
      <vt:lpstr>Custom Design</vt:lpstr>
      <vt:lpstr>Stream</vt:lpstr>
      <vt:lpstr>PowerPoint Presentation</vt:lpstr>
      <vt:lpstr>Welcome</vt:lpstr>
      <vt:lpstr>United States Academic Decathlon® Goals</vt:lpstr>
      <vt:lpstr>Objective Events</vt:lpstr>
      <vt:lpstr>Subjective Events</vt:lpstr>
      <vt:lpstr>Super Quiz™</vt:lpstr>
      <vt:lpstr>Team Makeup</vt:lpstr>
      <vt:lpstr>Orientation Purpose</vt:lpstr>
      <vt:lpstr>Interview Purpose</vt:lpstr>
      <vt:lpstr>Listening and Answering Skills</vt:lpstr>
      <vt:lpstr>Judging Criteria</vt:lpstr>
      <vt:lpstr>Judging Criteria</vt:lpstr>
      <vt:lpstr>Judging Criteria</vt:lpstr>
      <vt:lpstr>Judging Criteria</vt:lpstr>
      <vt:lpstr>Goal of Interview</vt:lpstr>
      <vt:lpstr>Judging Responsibilities</vt:lpstr>
      <vt:lpstr>Judging Responsibilities</vt:lpstr>
      <vt:lpstr>Judging Responsibilities</vt:lpstr>
      <vt:lpstr>Judging Responsibilities</vt:lpstr>
      <vt:lpstr>Judging Responsibilities</vt:lpstr>
      <vt:lpstr>Judging Responsibilities</vt:lpstr>
      <vt:lpstr>Judging Responsibilities</vt:lpstr>
      <vt:lpstr>Before the Interview Begins</vt:lpstr>
      <vt:lpstr>Interview Question Worksheet </vt:lpstr>
      <vt:lpstr>Interview Question Worksheet</vt:lpstr>
      <vt:lpstr> Interview Scantron</vt:lpstr>
      <vt:lpstr>Judging Panel </vt:lpstr>
      <vt:lpstr>Open-ended Questions</vt:lpstr>
      <vt:lpstr>Open and Closed </vt:lpstr>
      <vt:lpstr>Ask a Question on . . .</vt:lpstr>
      <vt:lpstr>Interview Skills</vt:lpstr>
      <vt:lpstr>Promote the Skills</vt:lpstr>
      <vt:lpstr>Judge 1</vt:lpstr>
      <vt:lpstr>Meet and Greet</vt:lpstr>
      <vt:lpstr>As the Interview is Ending</vt:lpstr>
      <vt:lpstr>Collect Scantrons</vt:lpstr>
      <vt:lpstr>Interview Rubric</vt:lpstr>
      <vt:lpstr> Rubric Categories</vt:lpstr>
      <vt:lpstr>Rubric Categories</vt:lpstr>
      <vt:lpstr>Rubric Categories</vt:lpstr>
      <vt:lpstr>Rubric Categories</vt:lpstr>
      <vt:lpstr>Rubric Categories</vt:lpstr>
      <vt:lpstr>Rubric Categories</vt:lpstr>
      <vt:lpstr>Rubric Categories</vt:lpstr>
      <vt:lpstr>Rubric Categories</vt:lpstr>
      <vt:lpstr>Rubric Categories</vt:lpstr>
      <vt:lpstr>Rubric Categories</vt:lpstr>
      <vt:lpstr>Scoring Standard</vt:lpstr>
      <vt:lpstr>Volunteers are Valuable!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2015-04-06T17:38:50Z</dcterms:created>
  <dcterms:modified xsi:type="dcterms:W3CDTF">2016-02-11T05:51:14Z</dcterms:modified>
</cp:coreProperties>
</file>